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9" r:id="rId2"/>
    <p:sldId id="423" r:id="rId3"/>
    <p:sldId id="424" r:id="rId4"/>
    <p:sldId id="425" r:id="rId5"/>
    <p:sldId id="430" r:id="rId6"/>
    <p:sldId id="426" r:id="rId7"/>
    <p:sldId id="431" r:id="rId8"/>
    <p:sldId id="427" r:id="rId9"/>
    <p:sldId id="432" r:id="rId10"/>
    <p:sldId id="434" r:id="rId11"/>
    <p:sldId id="428" r:id="rId12"/>
    <p:sldId id="433" r:id="rId13"/>
    <p:sldId id="429" r:id="rId14"/>
    <p:sldId id="406" r:id="rId15"/>
    <p:sldId id="407" r:id="rId16"/>
    <p:sldId id="408" r:id="rId17"/>
    <p:sldId id="409" r:id="rId18"/>
    <p:sldId id="412" r:id="rId19"/>
    <p:sldId id="410" r:id="rId20"/>
    <p:sldId id="413" r:id="rId21"/>
    <p:sldId id="411" r:id="rId22"/>
    <p:sldId id="401" r:id="rId23"/>
    <p:sldId id="276" r:id="rId24"/>
    <p:sldId id="277" r:id="rId25"/>
    <p:sldId id="280" r:id="rId26"/>
    <p:sldId id="415" r:id="rId27"/>
    <p:sldId id="416" r:id="rId28"/>
    <p:sldId id="414" r:id="rId29"/>
    <p:sldId id="417" r:id="rId30"/>
    <p:sldId id="419" r:id="rId31"/>
    <p:sldId id="420" r:id="rId32"/>
    <p:sldId id="421" r:id="rId33"/>
    <p:sldId id="402" r:id="rId34"/>
    <p:sldId id="422" r:id="rId3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/>
      <a:tcStyle>
        <a:tcBdr/>
        <a:fill>
          <a:solidFill>
            <a:srgbClr val="E7ED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7F8"/>
          </a:solidFill>
        </a:fill>
      </a:tcStyle>
    </a:wholeTbl>
    <a:band2H>
      <a:tcTxStyle/>
      <a:tcStyle>
        <a:tcBdr/>
        <a:fill>
          <a:solidFill>
            <a:srgbClr val="E9F4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F0CD"/>
          </a:solidFill>
        </a:fill>
      </a:tcStyle>
    </a:wholeTbl>
    <a:band2H>
      <a:tcTxStyle/>
      <a:tcStyle>
        <a:tcBdr/>
        <a:fill>
          <a:solidFill>
            <a:srgbClr val="F7F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FD1"/>
          </a:solidFill>
        </a:fill>
      </a:tcStyle>
    </a:wholeTbl>
    <a:band2H>
      <a:tcTxStyle/>
      <a:tcStyle>
        <a:tcBdr/>
        <a:fill>
          <a:solidFill>
            <a:srgbClr val="E7E8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22" autoAdjust="0"/>
  </p:normalViewPr>
  <p:slideViewPr>
    <p:cSldViewPr snapToGrid="0">
      <p:cViewPr>
        <p:scale>
          <a:sx n="89" d="100"/>
          <a:sy n="89" d="100"/>
        </p:scale>
        <p:origin x="11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Naessens" userId="8fc6a59d-339b-4f83-ab46-35dda2ba1418" providerId="ADAL" clId="{891EB6E9-F7A5-4CD2-8B27-C883706CF5D2}"/>
    <pc:docChg chg="custSel modSld">
      <pc:chgData name="Vincent Naessens" userId="8fc6a59d-339b-4f83-ab46-35dda2ba1418" providerId="ADAL" clId="{891EB6E9-F7A5-4CD2-8B27-C883706CF5D2}" dt="2022-11-10T13:06:15.939" v="81" actId="20577"/>
      <pc:docMkLst>
        <pc:docMk/>
      </pc:docMkLst>
      <pc:sldChg chg="modSp mod">
        <pc:chgData name="Vincent Naessens" userId="8fc6a59d-339b-4f83-ab46-35dda2ba1418" providerId="ADAL" clId="{891EB6E9-F7A5-4CD2-8B27-C883706CF5D2}" dt="2022-11-10T12:45:35.509" v="60" actId="20577"/>
        <pc:sldMkLst>
          <pc:docMk/>
          <pc:sldMk cId="2039717059" sldId="276"/>
        </pc:sldMkLst>
        <pc:spChg chg="mod">
          <ac:chgData name="Vincent Naessens" userId="8fc6a59d-339b-4f83-ab46-35dda2ba1418" providerId="ADAL" clId="{891EB6E9-F7A5-4CD2-8B27-C883706CF5D2}" dt="2022-11-10T12:45:35.509" v="60" actId="20577"/>
          <ac:spMkLst>
            <pc:docMk/>
            <pc:sldMk cId="2039717059" sldId="276"/>
            <ac:spMk id="6" creationId="{A9627CDC-65C7-4545-B8AE-A60BD0F9FFFC}"/>
          </ac:spMkLst>
        </pc:spChg>
        <pc:spChg chg="mod">
          <ac:chgData name="Vincent Naessens" userId="8fc6a59d-339b-4f83-ab46-35dda2ba1418" providerId="ADAL" clId="{891EB6E9-F7A5-4CD2-8B27-C883706CF5D2}" dt="2022-11-10T12:45:04.272" v="30" actId="20577"/>
          <ac:spMkLst>
            <pc:docMk/>
            <pc:sldMk cId="2039717059" sldId="276"/>
            <ac:spMk id="7" creationId="{44324FBF-CD4E-4C8E-B01A-BF76FD52EBDD}"/>
          </ac:spMkLst>
        </pc:spChg>
      </pc:sldChg>
      <pc:sldChg chg="modSp mod">
        <pc:chgData name="Vincent Naessens" userId="8fc6a59d-339b-4f83-ab46-35dda2ba1418" providerId="ADAL" clId="{891EB6E9-F7A5-4CD2-8B27-C883706CF5D2}" dt="2022-11-10T13:06:15.939" v="81" actId="20577"/>
        <pc:sldMkLst>
          <pc:docMk/>
          <pc:sldMk cId="1897747793" sldId="277"/>
        </pc:sldMkLst>
        <pc:spChg chg="mod">
          <ac:chgData name="Vincent Naessens" userId="8fc6a59d-339b-4f83-ab46-35dda2ba1418" providerId="ADAL" clId="{891EB6E9-F7A5-4CD2-8B27-C883706CF5D2}" dt="2022-11-10T13:06:15.939" v="81" actId="20577"/>
          <ac:spMkLst>
            <pc:docMk/>
            <pc:sldMk cId="1897747793" sldId="277"/>
            <ac:spMk id="3" creationId="{00000000-0000-0000-0000-000000000000}"/>
          </ac:spMkLst>
        </pc:spChg>
      </pc:sldChg>
      <pc:sldChg chg="addSp delSp modSp mod">
        <pc:chgData name="Vincent Naessens" userId="8fc6a59d-339b-4f83-ab46-35dda2ba1418" providerId="ADAL" clId="{891EB6E9-F7A5-4CD2-8B27-C883706CF5D2}" dt="2022-11-10T12:43:01.324" v="10" actId="1036"/>
        <pc:sldMkLst>
          <pc:docMk/>
          <pc:sldMk cId="3557818072" sldId="411"/>
        </pc:sldMkLst>
        <pc:picChg chg="del">
          <ac:chgData name="Vincent Naessens" userId="8fc6a59d-339b-4f83-ab46-35dda2ba1418" providerId="ADAL" clId="{891EB6E9-F7A5-4CD2-8B27-C883706CF5D2}" dt="2022-11-10T12:42:42.495" v="3" actId="478"/>
          <ac:picMkLst>
            <pc:docMk/>
            <pc:sldMk cId="3557818072" sldId="411"/>
            <ac:picMk id="2" creationId="{9DE2CCB7-CDE7-49AD-83FC-B0EEC1BBEC5F}"/>
          </ac:picMkLst>
        </pc:picChg>
        <pc:picChg chg="add mod ord">
          <ac:chgData name="Vincent Naessens" userId="8fc6a59d-339b-4f83-ab46-35dda2ba1418" providerId="ADAL" clId="{891EB6E9-F7A5-4CD2-8B27-C883706CF5D2}" dt="2022-11-10T12:43:01.324" v="10" actId="1036"/>
          <ac:picMkLst>
            <pc:docMk/>
            <pc:sldMk cId="3557818072" sldId="411"/>
            <ac:picMk id="4" creationId="{DABDC85E-3259-BFAC-B45F-661050AD763C}"/>
          </ac:picMkLst>
        </pc:picChg>
      </pc:sldChg>
      <pc:sldChg chg="addSp modSp mod">
        <pc:chgData name="Vincent Naessens" userId="8fc6a59d-339b-4f83-ab46-35dda2ba1418" providerId="ADAL" clId="{891EB6E9-F7A5-4CD2-8B27-C883706CF5D2}" dt="2022-11-10T12:20:05.533" v="2" actId="2711"/>
        <pc:sldMkLst>
          <pc:docMk/>
          <pc:sldMk cId="2572006269" sldId="430"/>
        </pc:sldMkLst>
        <pc:spChg chg="mod">
          <ac:chgData name="Vincent Naessens" userId="8fc6a59d-339b-4f83-ab46-35dda2ba1418" providerId="ADAL" clId="{891EB6E9-F7A5-4CD2-8B27-C883706CF5D2}" dt="2022-11-10T12:20:05.533" v="2" actId="2711"/>
          <ac:spMkLst>
            <pc:docMk/>
            <pc:sldMk cId="2572006269" sldId="430"/>
            <ac:spMk id="3" creationId="{C97607F7-FAD4-40BE-B56D-585987FE8C13}"/>
          </ac:spMkLst>
        </pc:spChg>
        <pc:spChg chg="add mod">
          <ac:chgData name="Vincent Naessens" userId="8fc6a59d-339b-4f83-ab46-35dda2ba1418" providerId="ADAL" clId="{891EB6E9-F7A5-4CD2-8B27-C883706CF5D2}" dt="2022-11-10T12:19:53.281" v="1" actId="2085"/>
          <ac:spMkLst>
            <pc:docMk/>
            <pc:sldMk cId="2572006269" sldId="430"/>
            <ac:spMk id="4" creationId="{5A30533A-1012-9616-D0CB-86F01F7E0825}"/>
          </ac:spMkLst>
        </pc:spChg>
      </pc:sldChg>
    </pc:docChg>
  </pc:docChgLst>
  <pc:docChgLst>
    <pc:chgData name="Vincent Naessens" userId="8fc6a59d-339b-4f83-ab46-35dda2ba1418" providerId="ADAL" clId="{E8F56A06-DB2E-4F20-9BDA-AA17A9E45540}"/>
    <pc:docChg chg="modSld">
      <pc:chgData name="Vincent Naessens" userId="8fc6a59d-339b-4f83-ab46-35dda2ba1418" providerId="ADAL" clId="{E8F56A06-DB2E-4F20-9BDA-AA17A9E45540}" dt="2022-08-05T14:29:05.102" v="2" actId="1036"/>
      <pc:docMkLst>
        <pc:docMk/>
      </pc:docMkLst>
      <pc:sldChg chg="modSp mod">
        <pc:chgData name="Vincent Naessens" userId="8fc6a59d-339b-4f83-ab46-35dda2ba1418" providerId="ADAL" clId="{E8F56A06-DB2E-4F20-9BDA-AA17A9E45540}" dt="2022-08-05T14:29:05.102" v="2" actId="1036"/>
        <pc:sldMkLst>
          <pc:docMk/>
          <pc:sldMk cId="4286169426" sldId="423"/>
        </pc:sldMkLst>
        <pc:picChg chg="mod">
          <ac:chgData name="Vincent Naessens" userId="8fc6a59d-339b-4f83-ab46-35dda2ba1418" providerId="ADAL" clId="{E8F56A06-DB2E-4F20-9BDA-AA17A9E45540}" dt="2022-08-05T14:29:05.102" v="2" actId="1036"/>
          <ac:picMkLst>
            <pc:docMk/>
            <pc:sldMk cId="4286169426" sldId="423"/>
            <ac:picMk id="6" creationId="{B985B730-12BC-4971-8DF5-EC3C7063D746}"/>
          </ac:picMkLst>
        </pc:picChg>
      </pc:sldChg>
    </pc:docChg>
  </pc:docChgLst>
  <pc:docChgLst>
    <pc:chgData name="Vincent Naessens" userId="8fc6a59d-339b-4f83-ab46-35dda2ba1418" providerId="ADAL" clId="{A33293F2-2D35-468B-9F5A-69438F804463}"/>
    <pc:docChg chg="modSld">
      <pc:chgData name="Vincent Naessens" userId="8fc6a59d-339b-4f83-ab46-35dda2ba1418" providerId="ADAL" clId="{A33293F2-2D35-468B-9F5A-69438F804463}" dt="2023-06-12T18:54:00.929" v="1" actId="1036"/>
      <pc:docMkLst>
        <pc:docMk/>
      </pc:docMkLst>
      <pc:sldChg chg="modSp mod">
        <pc:chgData name="Vincent Naessens" userId="8fc6a59d-339b-4f83-ab46-35dda2ba1418" providerId="ADAL" clId="{A33293F2-2D35-468B-9F5A-69438F804463}" dt="2023-06-12T18:54:00.929" v="1" actId="1036"/>
        <pc:sldMkLst>
          <pc:docMk/>
          <pc:sldMk cId="2656755981" sldId="259"/>
        </pc:sldMkLst>
        <pc:spChg chg="mod">
          <ac:chgData name="Vincent Naessens" userId="8fc6a59d-339b-4f83-ab46-35dda2ba1418" providerId="ADAL" clId="{A33293F2-2D35-468B-9F5A-69438F804463}" dt="2023-06-12T18:54:00.929" v="1" actId="1036"/>
          <ac:spMkLst>
            <pc:docMk/>
            <pc:sldMk cId="2656755981" sldId="259"/>
            <ac:spMk id="2" creationId="{036F16F8-2761-4143-8535-2247D4ABFD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proef</a:t>
            </a:r>
            <a:r>
              <a:rPr lang="en-GB" dirty="0"/>
              <a:t> of de pudding is in de </a:t>
            </a:r>
            <a:r>
              <a:rPr lang="en-GB" dirty="0" err="1"/>
              <a:t>ieting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199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Geen!return</a:t>
            </a:r>
            <a:r>
              <a:rPr lang="en-GB" dirty="0"/>
              <a:t> value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928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Stel:</a:t>
            </a:r>
          </a:p>
          <a:p>
            <a:r>
              <a:rPr lang="en-GB" dirty="0"/>
              <a:t>Return</a:t>
            </a:r>
          </a:p>
          <a:p>
            <a:r>
              <a:rPr lang="en-GB" dirty="0"/>
              <a:t>Return.</a:t>
            </a: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Stopt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</a:t>
            </a:r>
            <a:r>
              <a:rPr lang="en-GB" dirty="0">
                <a:sym typeface="Wingdings" panose="05000000000000000000" pitchFamily="2" charset="2"/>
              </a:rPr>
              <a:t> de </a:t>
            </a:r>
            <a:r>
              <a:rPr lang="en-GB" dirty="0" err="1">
                <a:sym typeface="Wingdings" panose="05000000000000000000" pitchFamily="2" charset="2"/>
              </a:rPr>
              <a:t>eerste</a:t>
            </a:r>
            <a:r>
              <a:rPr lang="en-GB" dirty="0">
                <a:sym typeface="Wingdings" panose="05000000000000000000" pitchFamily="2" charset="2"/>
              </a:rPr>
              <a:t> return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541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Pythagoras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enkel</a:t>
            </a:r>
            <a:r>
              <a:rPr lang="en-GB" dirty="0"/>
              <a:t> </a:t>
            </a:r>
            <a:r>
              <a:rPr lang="en-GB" dirty="0" err="1"/>
              <a:t>vanuit</a:t>
            </a:r>
            <a:r>
              <a:rPr lang="en-GB" dirty="0"/>
              <a:t> </a:t>
            </a:r>
            <a:r>
              <a:rPr lang="en-GB" dirty="0" err="1"/>
              <a:t>functie</a:t>
            </a:r>
            <a:r>
              <a:rPr lang="en-GB" dirty="0"/>
              <a:t> </a:t>
            </a:r>
            <a:r>
              <a:rPr lang="en-GB" dirty="0" err="1"/>
              <a:t>afstand</a:t>
            </a:r>
            <a:r>
              <a:rPr lang="en-GB" dirty="0"/>
              <a:t> </a:t>
            </a:r>
            <a:r>
              <a:rPr lang="en-GB" dirty="0" err="1"/>
              <a:t>opgeroepen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 </a:t>
            </a:r>
            <a:r>
              <a:rPr lang="en-GB" dirty="0" err="1"/>
              <a:t>Niet</a:t>
            </a:r>
            <a:r>
              <a:rPr lang="en-GB" dirty="0"/>
              <a:t> apart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955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EXAMEN</a:t>
            </a:r>
          </a:p>
          <a:p>
            <a:r>
              <a:rPr lang="nl-BE" noProof="0" dirty="0"/>
              <a:t>Buitenste for loop wordt 3 keer uitgevoerd.		0,1,2</a:t>
            </a:r>
          </a:p>
          <a:p>
            <a:r>
              <a:rPr lang="nl-BE" noProof="0" dirty="0"/>
              <a:t>Binnenste 2 keer.			0,1</a:t>
            </a:r>
          </a:p>
          <a:p>
            <a:r>
              <a:rPr lang="nl-BE" noProof="0" dirty="0">
                <a:highlight>
                  <a:srgbClr val="FFFF00"/>
                </a:highlight>
              </a:rPr>
              <a:t>I en j BLIJVEN OOK BESTAAN TOT EINDE PROGRAMMA! Net zoals andere variabelen</a:t>
            </a:r>
          </a:p>
          <a:p>
            <a:r>
              <a:rPr lang="nl-BE" noProof="0" dirty="0">
                <a:highlight>
                  <a:srgbClr val="FFFF00"/>
                </a:highlight>
              </a:rPr>
              <a:t>Je kan wel dezelfde gebruiken voor meerdere loops MAAR LET OP wanneer je de i of j later zou willen gebruiken.</a:t>
            </a:r>
          </a:p>
          <a:p>
            <a:endParaRPr lang="nl-BE" noProof="0" dirty="0">
              <a:highlight>
                <a:srgbClr val="FFFF00"/>
              </a:highlight>
            </a:endParaRPr>
          </a:p>
          <a:p>
            <a:endParaRPr lang="nl-BE" noProof="0" dirty="0"/>
          </a:p>
          <a:p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02042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Je kan dus een variabele gebruiken binnen een functie.</a:t>
            </a:r>
          </a:p>
          <a:p>
            <a:r>
              <a:rPr lang="nl-BE" noProof="0" dirty="0"/>
              <a:t>Als de functie wordt uitgevoerd, verdwijnt de waarde van de variabele gecreeeeerd in de functie. (locale variabele)</a:t>
            </a:r>
          </a:p>
          <a:p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28828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343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Step 1. was hidden from user</a:t>
            </a:r>
          </a:p>
          <a:p>
            <a:r>
              <a:rPr lang="en-GB" dirty="0"/>
              <a:t>Step 3. was influenced by magician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9996B-3386-4473-A4A4-2E17C283BC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1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6000" y="1656000"/>
            <a:ext cx="3924001" cy="4392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3458" y="1656000"/>
            <a:ext cx="3924002" cy="5760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48" y="1656000"/>
            <a:ext cx="3924001" cy="57600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Fini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668772" y="860612"/>
            <a:ext cx="7806457" cy="4485176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Rechthoek 7"/>
          <p:cNvSpPr/>
          <p:nvPr/>
        </p:nvSpPr>
        <p:spPr>
          <a:xfrm>
            <a:off x="0" y="647997"/>
            <a:ext cx="9144000" cy="62100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1" y="1350253"/>
            <a:ext cx="4648209" cy="5507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59999"/>
            <a:ext cx="2018136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76000" y="1800000"/>
            <a:ext cx="6516951" cy="238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6003" y="4359604"/>
            <a:ext cx="6516948" cy="1655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189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377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565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754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7/11/2023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225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6"/>
          <p:cNvSpPr/>
          <p:nvPr/>
        </p:nvSpPr>
        <p:spPr>
          <a:xfrm>
            <a:off x="0" y="6210000"/>
            <a:ext cx="9144000" cy="64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Afbeelding 7" descr="Afbeelding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199" y="6353998"/>
            <a:ext cx="1008306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6000" y="6466227"/>
            <a:ext cx="153963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76262" y="1655998"/>
            <a:ext cx="7991476" cy="439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576000" y="215999"/>
            <a:ext cx="7991738" cy="115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6" r:id="rId3"/>
    <p:sldLayoutId id="2147483657" r:id="rId4"/>
    <p:sldLayoutId id="2147483658" r:id="rId5"/>
    <p:sldLayoutId id="2147483663" r:id="rId6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ppyBL9i8kI" TargetMode="External"/><Relationship Id="rId2" Type="http://schemas.openxmlformats.org/officeDocument/2006/relationships/hyperlink" Target="https://www.youtube.com/watch?v=Xm-7FzVu0Y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RBc_9Rb7KV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scipy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16F8-2761-4143-8535-2247D4AB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17092"/>
            <a:ext cx="6516951" cy="2386801"/>
          </a:xfrm>
        </p:spPr>
        <p:txBody>
          <a:bodyPr/>
          <a:lstStyle/>
          <a:p>
            <a:r>
              <a:rPr lang="fr-BE" dirty="0" err="1"/>
              <a:t>Computationeel</a:t>
            </a:r>
            <a:r>
              <a:rPr lang="fr-BE" dirty="0"/>
              <a:t> </a:t>
            </a:r>
            <a:r>
              <a:rPr lang="fr-BE" dirty="0" err="1"/>
              <a:t>denken</a:t>
            </a:r>
            <a:br>
              <a:rPr lang="fr-BE" dirty="0"/>
            </a:br>
            <a:r>
              <a:rPr lang="fr-BE"/>
              <a:t>hoorcollege 7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A71E-A1E0-441E-A591-F2CA3F5D99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BE" dirty="0"/>
              <a:t>Vincent Naessens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567559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AAF00-6942-4257-B957-5701F862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Scope (= </a:t>
            </a:r>
            <a:r>
              <a:rPr lang="fr-BE" dirty="0" err="1"/>
              <a:t>bereik</a:t>
            </a:r>
            <a:r>
              <a:rPr lang="fr-BE" dirty="0"/>
              <a:t>) en </a:t>
            </a:r>
            <a:r>
              <a:rPr lang="fr-BE" dirty="0" err="1"/>
              <a:t>levensduur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6672B2-1463-42AE-B1BF-07134FC61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Globale</a:t>
            </a:r>
            <a:r>
              <a:rPr lang="en-US" b="1" dirty="0"/>
              <a:t> </a:t>
            </a:r>
            <a:r>
              <a:rPr lang="en-US" b="1" dirty="0" err="1"/>
              <a:t>variabelen</a:t>
            </a:r>
            <a:r>
              <a:rPr lang="en-US" b="1" dirty="0"/>
              <a:t> </a:t>
            </a:r>
            <a:r>
              <a:rPr lang="en-US" dirty="0"/>
              <a:t>zijn </a:t>
            </a:r>
            <a:r>
              <a:rPr lang="en-US" dirty="0" err="1"/>
              <a:t>zichtbaar</a:t>
            </a:r>
            <a:r>
              <a:rPr lang="en-US" dirty="0"/>
              <a:t> </a:t>
            </a:r>
            <a:r>
              <a:rPr lang="en-US" dirty="0" err="1"/>
              <a:t>gedurende</a:t>
            </a:r>
            <a:r>
              <a:rPr lang="en-US" dirty="0"/>
              <a:t> het </a:t>
            </a:r>
            <a:r>
              <a:rPr lang="en-US" dirty="0" err="1"/>
              <a:t>ganse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, ook in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opgeroepen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lvl="3"/>
            <a:endParaRPr lang="en-US" sz="1000" dirty="0"/>
          </a:p>
          <a:p>
            <a:r>
              <a:rPr lang="en-US" b="1" dirty="0"/>
              <a:t>Locale </a:t>
            </a:r>
            <a:r>
              <a:rPr lang="en-US" b="1" dirty="0" err="1"/>
              <a:t>variabelen</a:t>
            </a:r>
            <a:r>
              <a:rPr lang="en-US" b="1" dirty="0"/>
              <a:t> (</a:t>
            </a:r>
            <a:r>
              <a:rPr lang="en-US" b="1" dirty="0" err="1"/>
              <a:t>en</a:t>
            </a:r>
            <a:r>
              <a:rPr lang="en-US" b="1" dirty="0"/>
              <a:t> parameters) </a:t>
            </a:r>
            <a:r>
              <a:rPr lang="en-US" dirty="0"/>
              <a:t>zijn </a:t>
            </a:r>
            <a:r>
              <a:rPr lang="en-US" dirty="0" err="1"/>
              <a:t>zichtbaar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waarbinnen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zijn </a:t>
            </a:r>
            <a:r>
              <a:rPr lang="en-US" dirty="0" err="1"/>
              <a:t>aangemaakt</a:t>
            </a:r>
            <a:endParaRPr lang="en-US" dirty="0"/>
          </a:p>
          <a:p>
            <a:pPr lvl="4"/>
            <a:endParaRPr lang="en-US" sz="1000" dirty="0"/>
          </a:p>
          <a:p>
            <a:r>
              <a:rPr lang="nl-NL" dirty="0"/>
              <a:t>Als je in een functie een </a:t>
            </a:r>
            <a:r>
              <a:rPr lang="nl-NL" i="1" dirty="0"/>
              <a:t>bestaande variabele </a:t>
            </a:r>
            <a:r>
              <a:rPr lang="nl-NL" dirty="0"/>
              <a:t>een andere waarde geeft door een toekenning, wordt in plaats daarvan een nieuwe, lokale variabele gecreëerd. </a:t>
            </a:r>
          </a:p>
          <a:p>
            <a:endParaRPr lang="en-US" dirty="0"/>
          </a:p>
          <a:p>
            <a:r>
              <a:rPr lang="en-US" b="1" dirty="0" err="1"/>
              <a:t>Globale</a:t>
            </a:r>
            <a:r>
              <a:rPr lang="en-US" b="1" dirty="0"/>
              <a:t> </a:t>
            </a:r>
            <a:r>
              <a:rPr lang="en-US" b="1" dirty="0" err="1"/>
              <a:t>variabelen</a:t>
            </a:r>
            <a:r>
              <a:rPr lang="en-US" b="1" dirty="0"/>
              <a:t> </a:t>
            </a:r>
            <a:r>
              <a:rPr lang="en-US" dirty="0" err="1"/>
              <a:t>wijzigen</a:t>
            </a:r>
            <a:r>
              <a:rPr lang="en-US" dirty="0"/>
              <a:t> in een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met het statement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4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26D09F-6426-469E-9D7C-29BB2CA0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1" y="214039"/>
            <a:ext cx="7172325" cy="567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50FBB-D9CE-47E7-A420-21951931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00" y="1553673"/>
            <a:ext cx="2219325" cy="178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8692F-7ED9-41E8-BAB1-0FE647905B62}"/>
              </a:ext>
            </a:extLst>
          </p:cNvPr>
          <p:cNvSpPr txBox="1"/>
          <p:nvPr/>
        </p:nvSpPr>
        <p:spPr>
          <a:xfrm>
            <a:off x="7084088" y="1184343"/>
            <a:ext cx="7335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1" u="sng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output</a:t>
            </a:r>
            <a:endParaRPr kumimoji="0" lang="en-BE" sz="1800" b="0" i="1" u="sng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08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84189-0A6F-4CA8-BC78-47B2F83B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Scope (= </a:t>
            </a:r>
            <a:r>
              <a:rPr lang="fr-BE" dirty="0" err="1"/>
              <a:t>bereik</a:t>
            </a:r>
            <a:r>
              <a:rPr lang="fr-BE" dirty="0"/>
              <a:t>) en </a:t>
            </a:r>
            <a:r>
              <a:rPr lang="fr-BE" dirty="0" err="1"/>
              <a:t>levensduur</a:t>
            </a:r>
            <a:endParaRPr lang="en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898E5BF-5D60-4124-8390-6BE17878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798649"/>
            <a:ext cx="3001328" cy="326070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8E862C9-AD37-41BC-92D8-3D597B9D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1798649"/>
            <a:ext cx="3483643" cy="34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5A7142-8167-4627-8B58-08D29242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0" y="247391"/>
            <a:ext cx="4467225" cy="178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24FE8-DC31-43F6-9E40-81EDCB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10" y="2326350"/>
            <a:ext cx="4467225" cy="174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76C05-F4B9-4F2C-84A7-CE7420B9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09" y="4517937"/>
            <a:ext cx="4467225" cy="1504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480D9-FEDC-4F75-B2F2-E7946329E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2" y="4517831"/>
            <a:ext cx="2200275" cy="1457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54169-D705-4726-B3DB-E28AF428F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71" y="2440649"/>
            <a:ext cx="2390775" cy="15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0876F-F15A-4545-B3F2-9CE786845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70" y="380740"/>
            <a:ext cx="23907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7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B3EE4E4-215D-41E3-B29C-A9568652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3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4526-5E44-40FF-B25F-81CB6F1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Een </a:t>
            </a:r>
            <a:r>
              <a:rPr lang="fr-BE" dirty="0" err="1"/>
              <a:t>willekeurige</a:t>
            </a:r>
            <a:r>
              <a:rPr lang="fr-BE" dirty="0"/>
              <a:t> </a:t>
            </a:r>
            <a:r>
              <a:rPr lang="fr-BE" dirty="0" err="1"/>
              <a:t>kaart</a:t>
            </a:r>
            <a:r>
              <a:rPr lang="fr-BE" dirty="0"/>
              <a:t> </a:t>
            </a:r>
            <a:r>
              <a:rPr lang="fr-BE" dirty="0" err="1"/>
              <a:t>printen</a:t>
            </a:r>
            <a:endParaRPr lang="en-B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88E69F-956C-4862-AD35-E99405B67199}"/>
              </a:ext>
            </a:extLst>
          </p:cNvPr>
          <p:cNvSpPr/>
          <p:nvPr/>
        </p:nvSpPr>
        <p:spPr>
          <a:xfrm>
            <a:off x="6382022" y="4123962"/>
            <a:ext cx="976841" cy="306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1</a:t>
            </a:r>
            <a:endParaRPr kumimoji="0" lang="en-BE" sz="1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176C5-ADBA-49D9-A818-42B8376890EE}"/>
              </a:ext>
            </a:extLst>
          </p:cNvPr>
          <p:cNvSpPr/>
          <p:nvPr/>
        </p:nvSpPr>
        <p:spPr>
          <a:xfrm>
            <a:off x="8021099" y="4123961"/>
            <a:ext cx="976841" cy="306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2</a:t>
            </a:r>
            <a:endParaRPr kumimoji="0" lang="en-BE" sz="1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304F5-D454-42A1-AD6D-61BFCE613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82" r="14728" b="2148"/>
          <a:stretch/>
        </p:blipFill>
        <p:spPr>
          <a:xfrm>
            <a:off x="6175799" y="4518656"/>
            <a:ext cx="1518850" cy="223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3FBF9-3E85-4B1B-BCBE-7BD928388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7602" b="67354"/>
          <a:stretch/>
        </p:blipFill>
        <p:spPr>
          <a:xfrm>
            <a:off x="7953813" y="4537316"/>
            <a:ext cx="1111412" cy="202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7CCB6-EA83-4A06-8BD7-828327D2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67388"/>
            <a:ext cx="9065225" cy="29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4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082C62-C152-4B13-9F6D-564CBB43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72"/>
            <a:ext cx="9144000" cy="3846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F5E9B-C053-4F31-87E1-60B227EB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Een </a:t>
            </a:r>
            <a:r>
              <a:rPr lang="fr-BE" dirty="0" err="1"/>
              <a:t>nieuw</a:t>
            </a:r>
            <a:r>
              <a:rPr lang="fr-BE" dirty="0"/>
              <a:t> </a:t>
            </a:r>
            <a:r>
              <a:rPr lang="fr-BE" dirty="0" err="1"/>
              <a:t>kaartspel</a:t>
            </a:r>
            <a:r>
              <a:rPr lang="fr-BE" dirty="0"/>
              <a:t> </a:t>
            </a:r>
            <a:r>
              <a:rPr lang="fr-BE" dirty="0" err="1"/>
              <a:t>aanmaken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3261E-A7A0-4339-995D-4A08F472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45" y="3860850"/>
            <a:ext cx="1487156" cy="3005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838AB-2D39-4856-B922-D38338E6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81" y="3860850"/>
            <a:ext cx="1487156" cy="30055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2D0E1-1EEA-45DA-9F55-86DA53B0CC5D}"/>
              </a:ext>
            </a:extLst>
          </p:cNvPr>
          <p:cNvSpPr/>
          <p:nvPr/>
        </p:nvSpPr>
        <p:spPr>
          <a:xfrm>
            <a:off x="6326038" y="3429000"/>
            <a:ext cx="976841" cy="306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1</a:t>
            </a:r>
            <a:endParaRPr kumimoji="0" lang="en-BE" sz="1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F3E251-7426-4177-BCA4-05471531E136}"/>
              </a:ext>
            </a:extLst>
          </p:cNvPr>
          <p:cNvSpPr/>
          <p:nvPr/>
        </p:nvSpPr>
        <p:spPr>
          <a:xfrm>
            <a:off x="7965115" y="3428999"/>
            <a:ext cx="976841" cy="306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2</a:t>
            </a:r>
            <a:endParaRPr kumimoji="0" lang="en-BE" sz="1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16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775DEC-C64E-4996-A40B-0148D6F5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236"/>
            <a:ext cx="9144000" cy="2913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09192-ECFA-48EF-9438-E60D1B1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Het </a:t>
            </a:r>
            <a:r>
              <a:rPr lang="fr-BE" dirty="0" err="1"/>
              <a:t>kaartspel</a:t>
            </a:r>
            <a:r>
              <a:rPr lang="fr-BE" dirty="0"/>
              <a:t> </a:t>
            </a:r>
            <a:r>
              <a:rPr lang="fr-BE" dirty="0" err="1"/>
              <a:t>schudden</a:t>
            </a:r>
            <a:r>
              <a:rPr lang="fr-BE" dirty="0"/>
              <a:t>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FCF99-F5C5-43B4-86D7-EEAF2951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3295650"/>
            <a:ext cx="1704975" cy="3562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EA486-1D9D-4236-ABF2-C7097FE8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865" y="3295650"/>
            <a:ext cx="1524000" cy="35718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A8EDAC-EEBD-4FDA-8235-722EB0D5B9FE}"/>
              </a:ext>
            </a:extLst>
          </p:cNvPr>
          <p:cNvSpPr/>
          <p:nvPr/>
        </p:nvSpPr>
        <p:spPr>
          <a:xfrm>
            <a:off x="6039902" y="2887825"/>
            <a:ext cx="976841" cy="306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1</a:t>
            </a:r>
            <a:endParaRPr kumimoji="0" lang="en-BE" sz="1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2C9406-711B-4BD6-A24C-216545A34BEC}"/>
              </a:ext>
            </a:extLst>
          </p:cNvPr>
          <p:cNvSpPr/>
          <p:nvPr/>
        </p:nvSpPr>
        <p:spPr>
          <a:xfrm>
            <a:off x="7728739" y="2887824"/>
            <a:ext cx="976841" cy="306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2</a:t>
            </a:r>
            <a:endParaRPr kumimoji="0" lang="en-BE" sz="1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5181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412E4-3CDA-421E-9810-DBB7B182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4175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4F537658-05B1-4363-BD5C-3AF2F509D724}"/>
              </a:ext>
            </a:extLst>
          </p:cNvPr>
          <p:cNvSpPr/>
          <p:nvPr/>
        </p:nvSpPr>
        <p:spPr>
          <a:xfrm>
            <a:off x="6385728" y="4027322"/>
            <a:ext cx="2602523" cy="140553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Optie</a:t>
            </a: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1: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dirty="0"/>
              <a:t>Met indices en ranges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18B1758-F763-4A07-9241-149E14C7A091}"/>
              </a:ext>
            </a:extLst>
          </p:cNvPr>
          <p:cNvSpPr/>
          <p:nvPr/>
        </p:nvSpPr>
        <p:spPr>
          <a:xfrm rot="10800000">
            <a:off x="3466681" y="1698172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98DB14-D368-4BD5-9467-EC54F1C6D26C}"/>
              </a:ext>
            </a:extLst>
          </p:cNvPr>
          <p:cNvSpPr/>
          <p:nvPr/>
        </p:nvSpPr>
        <p:spPr>
          <a:xfrm rot="10800000">
            <a:off x="3175278" y="3056375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CECC6BD-D8DE-4434-8BAD-CD74925D927D}"/>
              </a:ext>
            </a:extLst>
          </p:cNvPr>
          <p:cNvSpPr/>
          <p:nvPr/>
        </p:nvSpPr>
        <p:spPr>
          <a:xfrm rot="10800000">
            <a:off x="3347775" y="4707652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94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2605E-8E35-4A29-8AFA-24CC8311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6"/>
            <a:ext cx="9144000" cy="6237514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A4F373D2-856A-4B5E-B20E-ADB7CC8FC0D9}"/>
              </a:ext>
            </a:extLst>
          </p:cNvPr>
          <p:cNvSpPr/>
          <p:nvPr/>
        </p:nvSpPr>
        <p:spPr>
          <a:xfrm>
            <a:off x="6260123" y="4188096"/>
            <a:ext cx="2597499" cy="140553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Optie</a:t>
            </a: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2: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dirty="0" err="1"/>
              <a:t>betekenisvolle</a:t>
            </a:r>
            <a:r>
              <a:rPr lang="fr-BE" dirty="0"/>
              <a:t> </a:t>
            </a:r>
            <a:r>
              <a:rPr lang="fr-BE" dirty="0" err="1"/>
              <a:t>namen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68CC86-502C-46BB-8047-3BDB092B4AFF}"/>
              </a:ext>
            </a:extLst>
          </p:cNvPr>
          <p:cNvSpPr/>
          <p:nvPr/>
        </p:nvSpPr>
        <p:spPr>
          <a:xfrm rot="10800000">
            <a:off x="3788229" y="2562330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979899-5800-4F3F-993D-9DD336160356}"/>
              </a:ext>
            </a:extLst>
          </p:cNvPr>
          <p:cNvSpPr/>
          <p:nvPr/>
        </p:nvSpPr>
        <p:spPr>
          <a:xfrm rot="10800000">
            <a:off x="3046326" y="3960725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7B9D01-938D-4B2F-8E99-640E52EE2C1A}"/>
              </a:ext>
            </a:extLst>
          </p:cNvPr>
          <p:cNvSpPr/>
          <p:nvPr/>
        </p:nvSpPr>
        <p:spPr>
          <a:xfrm rot="10800000">
            <a:off x="3205424" y="5442900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14182C1-E23D-4961-A9EA-72CEF17FC5CF}"/>
              </a:ext>
            </a:extLst>
          </p:cNvPr>
          <p:cNvSpPr/>
          <p:nvPr/>
        </p:nvSpPr>
        <p:spPr>
          <a:xfrm rot="10800000">
            <a:off x="2312796" y="1328058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99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29FC-B692-40F5-9B3C-77ADCA5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Functies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6706-4018-4425-ACCC-D124AD0F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Een Python </a:t>
            </a:r>
            <a:r>
              <a:rPr lang="fr-BE" b="1" dirty="0" err="1"/>
              <a:t>functie</a:t>
            </a:r>
            <a:endParaRPr lang="fr-BE" b="1" dirty="0"/>
          </a:p>
          <a:p>
            <a:pPr lvl="1"/>
            <a:r>
              <a:rPr lang="nl-BE" sz="2000" dirty="0"/>
              <a:t>nul of meerdere input argumenten </a:t>
            </a:r>
            <a:r>
              <a:rPr lang="nl-BE" sz="2000" dirty="0">
                <a:sym typeface="Wingdings" panose="05000000000000000000" pitchFamily="2" charset="2"/>
              </a:rPr>
              <a:t> parameters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Geeft een output waarde terug  return </a:t>
            </a:r>
            <a:r>
              <a:rPr lang="nl-BE" sz="2000" dirty="0" err="1">
                <a:sym typeface="Wingdings" panose="05000000000000000000" pitchFamily="2" charset="2"/>
              </a:rPr>
              <a:t>value</a:t>
            </a:r>
            <a:endParaRPr lang="nl-BE" sz="2000" dirty="0">
              <a:sym typeface="Wingdings" panose="05000000000000000000" pitchFamily="2" charset="2"/>
            </a:endParaRPr>
          </a:p>
          <a:p>
            <a:endParaRPr lang="nl-BE" b="1" dirty="0">
              <a:sym typeface="Wingdings" panose="05000000000000000000" pitchFamily="2" charset="2"/>
            </a:endParaRPr>
          </a:p>
          <a:p>
            <a:endParaRPr lang="nl-BE" b="1" dirty="0">
              <a:sym typeface="Wingdings" panose="05000000000000000000" pitchFamily="2" charset="2"/>
            </a:endParaRPr>
          </a:p>
          <a:p>
            <a:endParaRPr lang="nl-BE" b="1" dirty="0">
              <a:sym typeface="Wingdings" panose="05000000000000000000" pitchFamily="2" charset="2"/>
            </a:endParaRPr>
          </a:p>
          <a:p>
            <a:r>
              <a:rPr lang="nl-BE" b="1" dirty="0">
                <a:sym typeface="Wingdings" panose="05000000000000000000" pitchFamily="2" charset="2"/>
              </a:rPr>
              <a:t>Toepassingen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Wetenschappers gebruiken wiskundige functies om formules te berekenen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Programmeurs gebruiken functies om modulaire programma’s te bouwen</a:t>
            </a:r>
            <a:endParaRPr lang="nl-BE" sz="2000" dirty="0"/>
          </a:p>
          <a:p>
            <a:pPr lvl="1"/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5B730-12BC-4971-8DF5-EC3C7063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632811"/>
            <a:ext cx="8441944" cy="1504234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2D4ADBF-7D87-48DB-AB20-DA8291C7986A}"/>
              </a:ext>
            </a:extLst>
          </p:cNvPr>
          <p:cNvSpPr/>
          <p:nvPr/>
        </p:nvSpPr>
        <p:spPr>
          <a:xfrm>
            <a:off x="4190163" y="2682910"/>
            <a:ext cx="251208" cy="522514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056BBED-E393-4E5F-9C43-E9BF105F2DCE}"/>
              </a:ext>
            </a:extLst>
          </p:cNvPr>
          <p:cNvSpPr/>
          <p:nvPr/>
        </p:nvSpPr>
        <p:spPr>
          <a:xfrm>
            <a:off x="4190163" y="3471269"/>
            <a:ext cx="251208" cy="522514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C30B7-DCB4-448C-9939-433DC4919197}"/>
              </a:ext>
            </a:extLst>
          </p:cNvPr>
          <p:cNvSpPr txBox="1"/>
          <p:nvPr/>
        </p:nvSpPr>
        <p:spPr>
          <a:xfrm>
            <a:off x="4491611" y="2769550"/>
            <a:ext cx="7720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functie</a:t>
            </a:r>
            <a:endParaRPr kumimoji="0" lang="en-BE" sz="18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F36C2-88E8-4FC3-83A4-E5B08083A772}"/>
              </a:ext>
            </a:extLst>
          </p:cNvPr>
          <p:cNvSpPr txBox="1"/>
          <p:nvPr/>
        </p:nvSpPr>
        <p:spPr>
          <a:xfrm>
            <a:off x="4491611" y="3481317"/>
            <a:ext cx="18492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hoofdprogramma</a:t>
            </a:r>
            <a:endParaRPr kumimoji="0" lang="en-BE" sz="18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169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87909-A3DA-45C9-ACDC-8B2F03DD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208223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A4F373D2-856A-4B5E-B20E-ADB7CC8FC0D9}"/>
              </a:ext>
            </a:extLst>
          </p:cNvPr>
          <p:cNvSpPr/>
          <p:nvPr/>
        </p:nvSpPr>
        <p:spPr>
          <a:xfrm>
            <a:off x="6340510" y="4931489"/>
            <a:ext cx="2597499" cy="98387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Optie</a:t>
            </a: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3: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dirty="0"/>
              <a:t>Default ranges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F9EE5BE-2E5D-49D5-8FC6-84BABE776B51}"/>
              </a:ext>
            </a:extLst>
          </p:cNvPr>
          <p:cNvSpPr/>
          <p:nvPr/>
        </p:nvSpPr>
        <p:spPr>
          <a:xfrm rot="10800000">
            <a:off x="3275763" y="2595846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D0EBB23-D455-4680-B3E4-0DACB09251BC}"/>
              </a:ext>
            </a:extLst>
          </p:cNvPr>
          <p:cNvSpPr/>
          <p:nvPr/>
        </p:nvSpPr>
        <p:spPr>
          <a:xfrm rot="10800000">
            <a:off x="2895601" y="4010967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7E540C-C10C-431A-B369-AA9100F37F38}"/>
              </a:ext>
            </a:extLst>
          </p:cNvPr>
          <p:cNvSpPr/>
          <p:nvPr/>
        </p:nvSpPr>
        <p:spPr>
          <a:xfrm rot="10800000">
            <a:off x="3054699" y="5493142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52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DC85E-3259-BFAC-B45F-661050A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6176897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7E741FAC-54DC-4446-8598-FBE14A06A279}"/>
              </a:ext>
            </a:extLst>
          </p:cNvPr>
          <p:cNvSpPr/>
          <p:nvPr/>
        </p:nvSpPr>
        <p:spPr>
          <a:xfrm>
            <a:off x="6340510" y="4931489"/>
            <a:ext cx="2597499" cy="98387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Optie</a:t>
            </a:r>
            <a:r>
              <a:rPr kumimoji="0" lang="fr-BE" sz="18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4: </a:t>
            </a:r>
            <a:endParaRPr kumimoji="0" lang="fr-BE" sz="1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dirty="0" err="1"/>
              <a:t>without</a:t>
            </a:r>
            <a:r>
              <a:rPr lang="fr-BE" dirty="0"/>
              <a:t> indices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522AAC-E7F3-49F8-BE1E-5A1ECF24A915}"/>
              </a:ext>
            </a:extLst>
          </p:cNvPr>
          <p:cNvSpPr/>
          <p:nvPr/>
        </p:nvSpPr>
        <p:spPr>
          <a:xfrm rot="10800000">
            <a:off x="2763295" y="2696307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842B31-F6D9-46AB-8DD1-88457DB73A46}"/>
              </a:ext>
            </a:extLst>
          </p:cNvPr>
          <p:cNvSpPr/>
          <p:nvPr/>
        </p:nvSpPr>
        <p:spPr>
          <a:xfrm rot="10800000">
            <a:off x="2895601" y="4010967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537B1D-F6AE-4215-8EE1-D0451B844F93}"/>
              </a:ext>
            </a:extLst>
          </p:cNvPr>
          <p:cNvSpPr/>
          <p:nvPr/>
        </p:nvSpPr>
        <p:spPr>
          <a:xfrm rot="10800000">
            <a:off x="3054699" y="5493142"/>
            <a:ext cx="582805" cy="30145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81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6FE8-540D-4CFB-B883-F72EB6BB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Australian</a:t>
            </a:r>
            <a:r>
              <a:rPr lang="fr-BE" dirty="0"/>
              <a:t> </a:t>
            </a:r>
            <a:r>
              <a:rPr lang="fr-BE" dirty="0" err="1"/>
              <a:t>Magician’s</a:t>
            </a:r>
            <a:r>
              <a:rPr lang="fr-BE" dirty="0"/>
              <a:t> </a:t>
            </a:r>
            <a:r>
              <a:rPr lang="fr-BE" dirty="0" err="1"/>
              <a:t>Dream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6C21-8D5C-4784-9E12-78722988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Australian</a:t>
            </a:r>
            <a:r>
              <a:rPr lang="fr-BE" dirty="0"/>
              <a:t> </a:t>
            </a:r>
            <a:r>
              <a:rPr lang="fr-BE" dirty="0" err="1"/>
              <a:t>Magician’s</a:t>
            </a:r>
            <a:r>
              <a:rPr lang="fr-BE" dirty="0"/>
              <a:t> </a:t>
            </a:r>
            <a:r>
              <a:rPr lang="fr-BE" dirty="0" err="1"/>
              <a:t>Dream</a:t>
            </a:r>
            <a:r>
              <a:rPr lang="fr-BE" dirty="0"/>
              <a:t> - The trick (part 1)</a:t>
            </a:r>
          </a:p>
          <a:p>
            <a:pPr lvl="1"/>
            <a:r>
              <a:rPr lang="fr-BE" dirty="0">
                <a:hlinkClick r:id="rId2"/>
              </a:rPr>
              <a:t>https://www.youtube.com/watch?v=Xm-7FzVu0YE</a:t>
            </a:r>
            <a:endParaRPr lang="fr-BE" dirty="0"/>
          </a:p>
          <a:p>
            <a:pPr lvl="1"/>
            <a:endParaRPr lang="fr-BE" dirty="0"/>
          </a:p>
          <a:p>
            <a:r>
              <a:rPr lang="fr-BE" dirty="0"/>
              <a:t>The </a:t>
            </a:r>
            <a:r>
              <a:rPr lang="fr-BE" dirty="0" err="1"/>
              <a:t>Australian</a:t>
            </a:r>
            <a:r>
              <a:rPr lang="fr-BE" dirty="0"/>
              <a:t> </a:t>
            </a:r>
            <a:r>
              <a:rPr lang="fr-BE" dirty="0" err="1"/>
              <a:t>Magician’s</a:t>
            </a:r>
            <a:r>
              <a:rPr lang="fr-BE" dirty="0"/>
              <a:t> </a:t>
            </a:r>
            <a:r>
              <a:rPr lang="fr-BE" dirty="0" err="1"/>
              <a:t>Dream</a:t>
            </a:r>
            <a:r>
              <a:rPr lang="fr-BE" dirty="0"/>
              <a:t> - How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works</a:t>
            </a:r>
            <a:r>
              <a:rPr lang="fr-BE" dirty="0"/>
              <a:t>? (part 2)</a:t>
            </a:r>
          </a:p>
          <a:p>
            <a:pPr lvl="1"/>
            <a:r>
              <a:rPr lang="fr-BE" dirty="0">
                <a:hlinkClick r:id="rId3"/>
              </a:rPr>
              <a:t>https://www.youtube.com/watch?v=6ppyBL9i8kI</a:t>
            </a:r>
            <a:endParaRPr lang="fr-BE" dirty="0"/>
          </a:p>
          <a:p>
            <a:pPr lvl="1"/>
            <a:endParaRPr lang="fr-BE" dirty="0"/>
          </a:p>
          <a:p>
            <a:r>
              <a:rPr lang="fr-BE" dirty="0"/>
              <a:t>The </a:t>
            </a:r>
            <a:r>
              <a:rPr lang="fr-BE" dirty="0" err="1"/>
              <a:t>Australian</a:t>
            </a:r>
            <a:r>
              <a:rPr lang="fr-BE" dirty="0"/>
              <a:t> </a:t>
            </a:r>
            <a:r>
              <a:rPr lang="fr-BE" dirty="0" err="1"/>
              <a:t>Magician’s</a:t>
            </a:r>
            <a:r>
              <a:rPr lang="fr-BE" dirty="0"/>
              <a:t> </a:t>
            </a:r>
            <a:r>
              <a:rPr lang="fr-BE" dirty="0" err="1"/>
              <a:t>Dream</a:t>
            </a:r>
            <a:r>
              <a:rPr lang="fr-BE" dirty="0"/>
              <a:t> – Punch </a:t>
            </a:r>
            <a:r>
              <a:rPr lang="fr-BE" dirty="0" err="1"/>
              <a:t>Cards</a:t>
            </a:r>
            <a:r>
              <a:rPr lang="fr-BE" dirty="0"/>
              <a:t> (part 3)</a:t>
            </a:r>
          </a:p>
          <a:p>
            <a:pPr lvl="1"/>
            <a:r>
              <a:rPr lang="fr-BE" dirty="0">
                <a:hlinkClick r:id="rId4"/>
              </a:rPr>
              <a:t>https://www.youtube.com/watch?v=RBc_9Rb7KVg</a:t>
            </a:r>
            <a:endParaRPr lang="fr-BE" dirty="0"/>
          </a:p>
          <a:p>
            <a:pPr lvl="1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4439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3200" dirty="0"/>
              <a:t>The </a:t>
            </a:r>
            <a:r>
              <a:rPr lang="fr-BE" sz="3200" dirty="0" err="1"/>
              <a:t>Australian</a:t>
            </a:r>
            <a:r>
              <a:rPr lang="fr-BE" sz="3200" dirty="0"/>
              <a:t> </a:t>
            </a:r>
            <a:r>
              <a:rPr lang="fr-BE" sz="3200" dirty="0" err="1"/>
              <a:t>Magician’s</a:t>
            </a:r>
            <a:r>
              <a:rPr lang="fr-BE" sz="3200" dirty="0"/>
              <a:t> </a:t>
            </a:r>
            <a:r>
              <a:rPr lang="fr-BE" sz="3200" dirty="0" err="1"/>
              <a:t>Dream</a:t>
            </a:r>
            <a:br>
              <a:rPr lang="fr-BE" sz="3200" dirty="0"/>
            </a:br>
            <a:r>
              <a:rPr lang="fr-BE" sz="3200" dirty="0"/>
              <a:t>How </a:t>
            </a:r>
            <a:r>
              <a:rPr lang="fr-BE" sz="3200" dirty="0" err="1"/>
              <a:t>it</a:t>
            </a:r>
            <a:r>
              <a:rPr lang="fr-BE" sz="3200" dirty="0"/>
              <a:t> </a:t>
            </a:r>
            <a:r>
              <a:rPr lang="fr-BE" sz="3200" dirty="0" err="1"/>
              <a:t>works</a:t>
            </a:r>
            <a:r>
              <a:rPr lang="fr-BE" sz="3200" dirty="0"/>
              <a:t>? (part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1354" y="6253660"/>
            <a:ext cx="153963" cy="135546"/>
          </a:xfrm>
        </p:spPr>
        <p:txBody>
          <a:bodyPr/>
          <a:lstStyle/>
          <a:p>
            <a:fld id="{6405A727-02D4-4887-B857-56D631B8A43B}" type="slidenum">
              <a:rPr lang="nl-BE" smtClean="0"/>
              <a:t>23</a:t>
            </a:fld>
            <a:endParaRPr lang="nl-B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4EA3167-2CFD-4051-ACC4-4A43FB1F7E85}"/>
              </a:ext>
            </a:extLst>
          </p:cNvPr>
          <p:cNvSpPr/>
          <p:nvPr/>
        </p:nvSpPr>
        <p:spPr>
          <a:xfrm>
            <a:off x="599657" y="4751319"/>
            <a:ext cx="954594" cy="582804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7CDC-65C7-4545-B8AE-A60BD0F9FFFC}"/>
              </a:ext>
            </a:extLst>
          </p:cNvPr>
          <p:cNvSpPr txBox="1"/>
          <p:nvPr/>
        </p:nvSpPr>
        <p:spPr>
          <a:xfrm>
            <a:off x="1715024" y="4810905"/>
            <a:ext cx="623664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2800" dirty="0">
                <a:latin typeface="Aparajita" panose="02020603050405020304" pitchFamily="18" charset="0"/>
                <a:cs typeface="Aparajita" panose="02020603050405020304" pitchFamily="18" charset="0"/>
              </a:rPr>
              <a:t>De </a:t>
            </a:r>
            <a:r>
              <a:rPr lang="fr-BE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kaart</a:t>
            </a:r>
            <a:r>
              <a:rPr lang="fr-BE" sz="2800" dirty="0">
                <a:latin typeface="Aparajita" panose="02020603050405020304" pitchFamily="18" charset="0"/>
                <a:cs typeface="Aparajita" panose="02020603050405020304" pitchFamily="18" charset="0"/>
              </a:rPr>
              <a:t> op </a:t>
            </a:r>
            <a:r>
              <a:rPr lang="fr-BE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plaats</a:t>
            </a:r>
            <a:r>
              <a:rPr lang="fr-BE" sz="2800" dirty="0">
                <a:latin typeface="Aparajita" panose="02020603050405020304" pitchFamily="18" charset="0"/>
                <a:cs typeface="Aparajita" panose="02020603050405020304" pitchFamily="18" charset="0"/>
              </a:rPr>
              <a:t> 16  (~ </a:t>
            </a:r>
            <a:r>
              <a:rPr lang="fr-BE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positie</a:t>
            </a:r>
            <a:r>
              <a:rPr lang="fr-BE" sz="2800" dirty="0">
                <a:latin typeface="Aparajita" panose="02020603050405020304" pitchFamily="18" charset="0"/>
                <a:cs typeface="Aparajita" panose="02020603050405020304" pitchFamily="18" charset="0"/>
              </a:rPr>
              <a:t> 15) </a:t>
            </a:r>
            <a:r>
              <a:rPr lang="fr-BE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blijft</a:t>
            </a:r>
            <a:r>
              <a:rPr lang="fr-BE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fr-BE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steeds</a:t>
            </a:r>
            <a:r>
              <a:rPr lang="fr-BE" sz="2800" dirty="0">
                <a:latin typeface="Aparajita" panose="02020603050405020304" pitchFamily="18" charset="0"/>
                <a:cs typeface="Aparajita" panose="02020603050405020304" pitchFamily="18" charset="0"/>
              </a:rPr>
              <a:t> over</a:t>
            </a:r>
            <a:endParaRPr kumimoji="0" lang="en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parajita" panose="02020603050405020304" pitchFamily="18" charset="0"/>
              <a:cs typeface="Aparajita" panose="02020603050405020304" pitchFamily="18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24FBF-CD4E-4C8E-B01A-BF76FD52EBDD}"/>
              </a:ext>
            </a:extLst>
          </p:cNvPr>
          <p:cNvSpPr txBox="1"/>
          <p:nvPr/>
        </p:nvSpPr>
        <p:spPr>
          <a:xfrm>
            <a:off x="281354" y="1720833"/>
            <a:ext cx="8591341" cy="26776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lvl="1" indent="0"/>
            <a:r>
              <a:rPr lang="nl-BE" sz="2800" u="sng" dirty="0">
                <a:latin typeface="Aparajita" panose="02020603050405020304" pitchFamily="18" charset="0"/>
                <a:cs typeface="Aparajita" panose="02020603050405020304" pitchFamily="18" charset="0"/>
              </a:rPr>
              <a:t>STAP 1</a:t>
            </a:r>
            <a:r>
              <a:rPr lang="nl-BE" sz="2800" dirty="0">
                <a:latin typeface="Aparajita" panose="02020603050405020304" pitchFamily="18" charset="0"/>
                <a:cs typeface="Aparajita" panose="02020603050405020304" pitchFamily="18" charset="0"/>
              </a:rPr>
              <a:t>:  Plaats de te voorspellen kaart op plaats 16 in het pak</a:t>
            </a:r>
          </a:p>
          <a:p>
            <a:pPr marL="342900" lvl="1" indent="0"/>
            <a:r>
              <a:rPr lang="nl-BE" sz="2800" u="sng" dirty="0">
                <a:latin typeface="Aparajita" panose="02020603050405020304" pitchFamily="18" charset="0"/>
                <a:cs typeface="Aparajita" panose="02020603050405020304" pitchFamily="18" charset="0"/>
              </a:rPr>
              <a:t>STAP 2</a:t>
            </a:r>
            <a:r>
              <a:rPr lang="nl-BE" sz="2800" dirty="0">
                <a:latin typeface="Aparajita" panose="02020603050405020304" pitchFamily="18" charset="0"/>
                <a:cs typeface="Aparajita" panose="02020603050405020304" pitchFamily="18" charset="0"/>
              </a:rPr>
              <a:t>:  Splits pak kaarten in twee ‘willekeurige’ delen</a:t>
            </a:r>
          </a:p>
          <a:p>
            <a:pPr marL="342900" lvl="1" indent="0"/>
            <a:r>
              <a:rPr lang="nl-BE" sz="2800" u="sng" dirty="0">
                <a:latin typeface="Aparajita" panose="02020603050405020304" pitchFamily="18" charset="0"/>
                <a:cs typeface="Aparajita" panose="02020603050405020304" pitchFamily="18" charset="0"/>
              </a:rPr>
              <a:t>STAP 3</a:t>
            </a:r>
            <a:r>
              <a:rPr lang="nl-BE" sz="2800" dirty="0">
                <a:latin typeface="Aparajita" panose="02020603050405020304" pitchFamily="18" charset="0"/>
                <a:cs typeface="Aparajita" panose="02020603050405020304" pitchFamily="18" charset="0"/>
              </a:rPr>
              <a:t>:  Gooi ongeveer de rechterhelft van het pak weg</a:t>
            </a:r>
          </a:p>
          <a:p>
            <a:pPr marL="342900" lvl="1" indent="0"/>
            <a:r>
              <a:rPr lang="nl-BE" sz="2800" u="sng" dirty="0">
                <a:latin typeface="Aparajita" panose="02020603050405020304" pitchFamily="18" charset="0"/>
                <a:cs typeface="Aparajita" panose="02020603050405020304" pitchFamily="18" charset="0"/>
              </a:rPr>
              <a:t>STAP 4</a:t>
            </a:r>
            <a:r>
              <a:rPr lang="nl-BE" sz="2800" dirty="0">
                <a:latin typeface="Aparajita" panose="02020603050405020304" pitchFamily="18" charset="0"/>
                <a:cs typeface="Aparajita" panose="02020603050405020304" pitchFamily="18" charset="0"/>
              </a:rPr>
              <a:t>:  Herhaal 4 maal (d.i. tot één kaart over is):</a:t>
            </a:r>
          </a:p>
          <a:p>
            <a:pPr marL="1485900" lvl="3" indent="-457200">
              <a:buFont typeface="Arial" panose="020B0604020202020204" pitchFamily="34" charset="0"/>
              <a:buChar char="•"/>
            </a:pPr>
            <a:r>
              <a:rPr lang="nl-BE" sz="2800" dirty="0">
                <a:latin typeface="Aparajita" panose="02020603050405020304" pitchFamily="18" charset="0"/>
                <a:cs typeface="Aparajita" panose="02020603050405020304" pitchFamily="18" charset="0"/>
              </a:rPr>
              <a:t>Oneven kaarten weggooien </a:t>
            </a:r>
          </a:p>
          <a:p>
            <a:pPr marL="1485900" lvl="3" indent="-457200">
              <a:buFont typeface="Arial" panose="020B0604020202020204" pitchFamily="34" charset="0"/>
              <a:buChar char="•"/>
            </a:pPr>
            <a:r>
              <a:rPr lang="nl-BE" sz="2800" dirty="0">
                <a:latin typeface="Aparajita" panose="02020603050405020304" pitchFamily="18" charset="0"/>
                <a:cs typeface="Aparajita" panose="02020603050405020304" pitchFamily="18" charset="0"/>
              </a:rPr>
              <a:t>Even kaarten behouden</a:t>
            </a:r>
            <a:endParaRPr kumimoji="0" lang="en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parajita" panose="02020603050405020304" pitchFamily="18" charset="0"/>
              <a:cs typeface="Aparajita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170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A727-02D4-4887-B857-56D631B8A43B}" type="slidenum">
              <a:rPr lang="nl-BE" smtClean="0"/>
              <a:t>24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74" y="4223828"/>
            <a:ext cx="8713226" cy="191735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BE" dirty="0"/>
              <a:t>Splitsing moet plaatsvinden tussen goochelaarskaart en kleiner dan kaart met </a:t>
            </a:r>
            <a:r>
              <a:rPr lang="nl-BE"/>
              <a:t>volgnummer 32 (kleiner dan pos 31) </a:t>
            </a:r>
            <a:endParaRPr lang="nl-BE" dirty="0"/>
          </a:p>
          <a:p>
            <a:pPr lvl="2"/>
            <a:r>
              <a:rPr lang="nl-BE" dirty="0"/>
              <a:t>Minder dan 16 kaarten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 goochelkaart is verloren</a:t>
            </a:r>
          </a:p>
          <a:p>
            <a:pPr lvl="2"/>
            <a:r>
              <a:rPr lang="nl-BE" dirty="0"/>
              <a:t>Meer dan 31 kaarten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vier iteraties onvoldoende</a:t>
            </a:r>
          </a:p>
          <a:p>
            <a:pPr lvl="2"/>
            <a:endParaRPr lang="nl-BE" i="1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55916-B0C3-4740-B04B-F4BFFADAA0B6}"/>
              </a:ext>
            </a:extLst>
          </p:cNvPr>
          <p:cNvSpPr txBox="1"/>
          <p:nvPr/>
        </p:nvSpPr>
        <p:spPr>
          <a:xfrm>
            <a:off x="160774" y="247928"/>
            <a:ext cx="8822452" cy="646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lvl="1" indent="0"/>
            <a:r>
              <a:rPr lang="nl-BE" sz="3600" u="sng" dirty="0">
                <a:latin typeface="Aparajita" panose="02020603050405020304" pitchFamily="18" charset="0"/>
                <a:cs typeface="Aparajita" panose="02020603050405020304" pitchFamily="18" charset="0"/>
              </a:rPr>
              <a:t>STAP 2</a:t>
            </a:r>
            <a:r>
              <a:rPr lang="nl-BE" sz="3600" dirty="0">
                <a:latin typeface="Aparajita" panose="02020603050405020304" pitchFamily="18" charset="0"/>
                <a:cs typeface="Aparajita" panose="02020603050405020304" pitchFamily="18" charset="0"/>
              </a:rPr>
              <a:t>:  Splits pak kaarten in twee ‘willekeurige’ delen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A87C8D9-7C9E-4BAB-93AC-71B460A51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41880"/>
            <a:ext cx="7886700" cy="3019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2" name="Decagon 11">
            <a:extLst>
              <a:ext uri="{FF2B5EF4-FFF2-40B4-BE49-F238E27FC236}">
                <a16:creationId xmlns:a16="http://schemas.microsoft.com/office/drawing/2014/main" id="{F03F0038-528F-4015-9FF1-6FB4E8BFACEB}"/>
              </a:ext>
            </a:extLst>
          </p:cNvPr>
          <p:cNvSpPr/>
          <p:nvPr/>
        </p:nvSpPr>
        <p:spPr>
          <a:xfrm>
            <a:off x="5638798" y="979969"/>
            <a:ext cx="1987899" cy="421002"/>
          </a:xfrm>
          <a:prstGeom prst="decagon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100" b="1" dirty="0" err="1"/>
              <a:t>kaa</a:t>
            </a:r>
            <a:r>
              <a:rPr kumimoji="0" lang="fr-BE" sz="11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rt</a:t>
            </a:r>
            <a:r>
              <a:rPr kumimoji="0" lang="fr-BE" sz="11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31 - </a:t>
            </a:r>
            <a:r>
              <a:rPr kumimoji="0" lang="fr-BE" sz="11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positie</a:t>
            </a:r>
            <a:r>
              <a:rPr kumimoji="0" lang="fr-BE" sz="11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30</a:t>
            </a:r>
            <a:endParaRPr kumimoji="0" lang="en-BE" sz="11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 descr="A close up of graphics&#10;&#10;Description automatically generated">
            <a:extLst>
              <a:ext uri="{FF2B5EF4-FFF2-40B4-BE49-F238E27FC236}">
                <a16:creationId xmlns:a16="http://schemas.microsoft.com/office/drawing/2014/main" id="{5719533B-4978-45E8-8CE1-DF886C367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979285" y="2811734"/>
            <a:ext cx="694315" cy="1041880"/>
          </a:xfrm>
          <a:prstGeom prst="rect">
            <a:avLst/>
          </a:prstGeom>
        </p:spPr>
      </p:pic>
      <p:sp>
        <p:nvSpPr>
          <p:cNvPr id="15" name="Decagon 14">
            <a:extLst>
              <a:ext uri="{FF2B5EF4-FFF2-40B4-BE49-F238E27FC236}">
                <a16:creationId xmlns:a16="http://schemas.microsoft.com/office/drawing/2014/main" id="{6AF96A3C-5690-49C2-9008-FEC81D3A40CE}"/>
              </a:ext>
            </a:extLst>
          </p:cNvPr>
          <p:cNvSpPr/>
          <p:nvPr/>
        </p:nvSpPr>
        <p:spPr>
          <a:xfrm>
            <a:off x="835685" y="979969"/>
            <a:ext cx="1987899" cy="421002"/>
          </a:xfrm>
          <a:prstGeom prst="decagon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100" b="1" dirty="0" err="1"/>
              <a:t>kaa</a:t>
            </a:r>
            <a:r>
              <a:rPr kumimoji="0" lang="fr-BE" sz="11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rt</a:t>
            </a:r>
            <a:r>
              <a:rPr kumimoji="0" lang="fr-BE" sz="11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16 - </a:t>
            </a:r>
            <a:r>
              <a:rPr kumimoji="0" lang="fr-BE" sz="11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positie</a:t>
            </a:r>
            <a:r>
              <a:rPr kumimoji="0" lang="fr-BE" sz="11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15</a:t>
            </a:r>
            <a:endParaRPr kumimoji="0" lang="en-BE" sz="11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7477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6405A727-02D4-4887-B857-56D631B8A43B}" type="slidenum">
              <a:rPr lang="nl-BE" smtClean="0"/>
              <a:t>25</a:t>
            </a:fld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215999"/>
            <a:ext cx="8706903" cy="1152002"/>
          </a:xfrm>
        </p:spPr>
        <p:txBody>
          <a:bodyPr>
            <a:normAutofit fontScale="90000"/>
          </a:bodyPr>
          <a:lstStyle/>
          <a:p>
            <a:r>
              <a:rPr lang="nl-BE" dirty="0"/>
              <a:t>Waarom leidt de herhaling naar kaart 16?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304EA76-F550-474E-8A4D-C738EA609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92531"/>
              </p:ext>
            </p:extLst>
          </p:nvPr>
        </p:nvGraphicFramePr>
        <p:xfrm>
          <a:off x="175840" y="1368001"/>
          <a:ext cx="8818880" cy="5027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84480">
                  <a:extLst>
                    <a:ext uri="{9D8B030D-6E8A-4147-A177-3AD203B41FA5}">
                      <a16:colId xmlns:a16="http://schemas.microsoft.com/office/drawing/2014/main" val="2287426649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530515059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417758186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945130350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4185370895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413821181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030521394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977215904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704974531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850560957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172821631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513313222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950779092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892836222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891629335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994232850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271116190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530700371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604768722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667424661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724513720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4193601891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274593368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568481152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530248598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534779963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925384047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790478165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3173420789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336068460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1334288911"/>
                    </a:ext>
                  </a:extLst>
                </a:gridCol>
              </a:tblGrid>
              <a:tr h="251395"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0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3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4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5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6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7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8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9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10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11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12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13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14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15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16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17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18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19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20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21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22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23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24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25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26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27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28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29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7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30</a:t>
                      </a:r>
                      <a:endParaRPr lang="en-BE" sz="7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620509"/>
                  </a:ext>
                </a:extLst>
              </a:tr>
              <a:tr h="251395"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K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latin typeface="Arial Nova" panose="020B0504020202020204" pitchFamily="34" charset="0"/>
                          <a:cs typeface="Aparajita" panose="02020603050405020304" pitchFamily="18" charset="0"/>
                        </a:rPr>
                        <a:t>D</a:t>
                      </a:r>
                      <a:endParaRPr lang="en-BE" sz="1000" dirty="0">
                        <a:latin typeface="Arial Nova" panose="020B0504020202020204" pitchFamily="34" charset="0"/>
                        <a:cs typeface="Aparajita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29702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4AB3907-6604-4118-AB5D-FB4A2451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0974"/>
              </p:ext>
            </p:extLst>
          </p:nvPr>
        </p:nvGraphicFramePr>
        <p:xfrm>
          <a:off x="175840" y="2173753"/>
          <a:ext cx="5035170" cy="5933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5678">
                  <a:extLst>
                    <a:ext uri="{9D8B030D-6E8A-4147-A177-3AD203B41FA5}">
                      <a16:colId xmlns:a16="http://schemas.microsoft.com/office/drawing/2014/main" val="136122958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3817062125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2239320487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1802931875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3376913275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538624851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4217686806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949453021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1312322703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2805591367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3818571866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2908026875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112766836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2999883591"/>
                    </a:ext>
                  </a:extLst>
                </a:gridCol>
                <a:gridCol w="335678">
                  <a:extLst>
                    <a:ext uri="{9D8B030D-6E8A-4147-A177-3AD203B41FA5}">
                      <a16:colId xmlns:a16="http://schemas.microsoft.com/office/drawing/2014/main" val="199754192"/>
                    </a:ext>
                  </a:extLst>
                </a:gridCol>
              </a:tblGrid>
              <a:tr h="296658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7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9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17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19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27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29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8470"/>
                  </a:ext>
                </a:extLst>
              </a:tr>
              <a:tr h="296658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97609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C181264-3281-4B5C-BF67-9E08BBD50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43211"/>
              </p:ext>
            </p:extLst>
          </p:nvPr>
        </p:nvGraphicFramePr>
        <p:xfrm>
          <a:off x="175840" y="3022793"/>
          <a:ext cx="2355864" cy="49348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6552">
                  <a:extLst>
                    <a:ext uri="{9D8B030D-6E8A-4147-A177-3AD203B41FA5}">
                      <a16:colId xmlns:a16="http://schemas.microsoft.com/office/drawing/2014/main" val="3283323453"/>
                    </a:ext>
                  </a:extLst>
                </a:gridCol>
                <a:gridCol w="336552">
                  <a:extLst>
                    <a:ext uri="{9D8B030D-6E8A-4147-A177-3AD203B41FA5}">
                      <a16:colId xmlns:a16="http://schemas.microsoft.com/office/drawing/2014/main" val="1711520024"/>
                    </a:ext>
                  </a:extLst>
                </a:gridCol>
                <a:gridCol w="336552">
                  <a:extLst>
                    <a:ext uri="{9D8B030D-6E8A-4147-A177-3AD203B41FA5}">
                      <a16:colId xmlns:a16="http://schemas.microsoft.com/office/drawing/2014/main" val="1127735083"/>
                    </a:ext>
                  </a:extLst>
                </a:gridCol>
                <a:gridCol w="336552">
                  <a:extLst>
                    <a:ext uri="{9D8B030D-6E8A-4147-A177-3AD203B41FA5}">
                      <a16:colId xmlns:a16="http://schemas.microsoft.com/office/drawing/2014/main" val="2252218322"/>
                    </a:ext>
                  </a:extLst>
                </a:gridCol>
                <a:gridCol w="336552">
                  <a:extLst>
                    <a:ext uri="{9D8B030D-6E8A-4147-A177-3AD203B41FA5}">
                      <a16:colId xmlns:a16="http://schemas.microsoft.com/office/drawing/2014/main" val="3143080159"/>
                    </a:ext>
                  </a:extLst>
                </a:gridCol>
                <a:gridCol w="336552">
                  <a:extLst>
                    <a:ext uri="{9D8B030D-6E8A-4147-A177-3AD203B41FA5}">
                      <a16:colId xmlns:a16="http://schemas.microsoft.com/office/drawing/2014/main" val="1400549591"/>
                    </a:ext>
                  </a:extLst>
                </a:gridCol>
                <a:gridCol w="336552">
                  <a:extLst>
                    <a:ext uri="{9D8B030D-6E8A-4147-A177-3AD203B41FA5}">
                      <a16:colId xmlns:a16="http://schemas.microsoft.com/office/drawing/2014/main" val="430998531"/>
                    </a:ext>
                  </a:extLst>
                </a:gridCol>
              </a:tblGrid>
              <a:tr h="246744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7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19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27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66661"/>
                  </a:ext>
                </a:extLst>
              </a:tr>
              <a:tr h="246744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281448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981AF6FB-06AA-49FE-9310-95BB1922F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939248"/>
              </p:ext>
            </p:extLst>
          </p:nvPr>
        </p:nvGraphicFramePr>
        <p:xfrm>
          <a:off x="175840" y="3824459"/>
          <a:ext cx="1079049" cy="49348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9683">
                  <a:extLst>
                    <a:ext uri="{9D8B030D-6E8A-4147-A177-3AD203B41FA5}">
                      <a16:colId xmlns:a16="http://schemas.microsoft.com/office/drawing/2014/main" val="1373417016"/>
                    </a:ext>
                  </a:extLst>
                </a:gridCol>
                <a:gridCol w="359683">
                  <a:extLst>
                    <a:ext uri="{9D8B030D-6E8A-4147-A177-3AD203B41FA5}">
                      <a16:colId xmlns:a16="http://schemas.microsoft.com/office/drawing/2014/main" val="880188870"/>
                    </a:ext>
                  </a:extLst>
                </a:gridCol>
                <a:gridCol w="359683">
                  <a:extLst>
                    <a:ext uri="{9D8B030D-6E8A-4147-A177-3AD203B41FA5}">
                      <a16:colId xmlns:a16="http://schemas.microsoft.com/office/drawing/2014/main" val="3266319275"/>
                    </a:ext>
                  </a:extLst>
                </a:gridCol>
              </a:tblGrid>
              <a:tr h="246744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7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15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23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25657"/>
                  </a:ext>
                </a:extLst>
              </a:tr>
              <a:tr h="246744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53083"/>
                  </a:ext>
                </a:extLst>
              </a:tr>
            </a:tbl>
          </a:graphicData>
        </a:graphic>
      </p:graphicFrame>
      <p:sp>
        <p:nvSpPr>
          <p:cNvPr id="21" name="Arrow: Down 20">
            <a:extLst>
              <a:ext uri="{FF2B5EF4-FFF2-40B4-BE49-F238E27FC236}">
                <a16:creationId xmlns:a16="http://schemas.microsoft.com/office/drawing/2014/main" id="{D4F2AA84-6407-449C-B6E9-FF2ED81E759E}"/>
              </a:ext>
            </a:extLst>
          </p:cNvPr>
          <p:cNvSpPr/>
          <p:nvPr/>
        </p:nvSpPr>
        <p:spPr>
          <a:xfrm rot="10800000">
            <a:off x="547413" y="4428931"/>
            <a:ext cx="335902" cy="398106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Picture 21" descr="A close up of graphics&#10;&#10;Description automatically generated">
            <a:extLst>
              <a:ext uri="{FF2B5EF4-FFF2-40B4-BE49-F238E27FC236}">
                <a16:creationId xmlns:a16="http://schemas.microsoft.com/office/drawing/2014/main" id="{4982FA47-B711-4912-BC5F-4890C514CB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205" y="4970873"/>
            <a:ext cx="694315" cy="10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41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9CAF-7D22-4301-9D1B-89C7DB5B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Australian</a:t>
            </a:r>
            <a:r>
              <a:rPr lang="fr-BE" dirty="0"/>
              <a:t> </a:t>
            </a:r>
            <a:r>
              <a:rPr lang="fr-BE" dirty="0" err="1"/>
              <a:t>Magician’s</a:t>
            </a:r>
            <a:r>
              <a:rPr lang="fr-BE" dirty="0"/>
              <a:t> </a:t>
            </a:r>
            <a:r>
              <a:rPr lang="fr-BE" dirty="0" err="1"/>
              <a:t>Dream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2820-069B-488B-AAC2-FAD0816A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fr-BE" sz="2000" dirty="0" err="1"/>
              <a:t>Maak</a:t>
            </a:r>
            <a:r>
              <a:rPr lang="fr-BE" sz="2000" dirty="0"/>
              <a:t> een </a:t>
            </a:r>
            <a:r>
              <a:rPr lang="fr-BE" sz="2000" dirty="0" err="1"/>
              <a:t>nieuw</a:t>
            </a:r>
            <a:r>
              <a:rPr lang="fr-BE" sz="2000" dirty="0"/>
              <a:t> </a:t>
            </a:r>
            <a:r>
              <a:rPr lang="fr-BE" sz="2000" dirty="0" err="1"/>
              <a:t>kaartspel</a:t>
            </a:r>
            <a:r>
              <a:rPr lang="fr-BE" sz="2000" dirty="0"/>
              <a:t> aan</a:t>
            </a:r>
          </a:p>
          <a:p>
            <a:pPr marL="457200" indent="-457200">
              <a:buAutoNum type="arabicPeriod"/>
            </a:pPr>
            <a:r>
              <a:rPr lang="fr-BE" sz="2000" dirty="0" err="1"/>
              <a:t>Schud</a:t>
            </a:r>
            <a:r>
              <a:rPr lang="fr-BE" sz="2000" dirty="0"/>
              <a:t> het </a:t>
            </a:r>
            <a:r>
              <a:rPr lang="fr-BE" sz="2000" dirty="0" err="1"/>
              <a:t>kaartspel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Onthoud</a:t>
            </a:r>
            <a:r>
              <a:rPr lang="fr-BE" sz="2000" dirty="0"/>
              <a:t> de </a:t>
            </a:r>
            <a:r>
              <a:rPr lang="fr-BE" sz="2000" dirty="0" err="1"/>
              <a:t>waarde</a:t>
            </a:r>
            <a:r>
              <a:rPr lang="fr-BE" sz="2000" dirty="0"/>
              <a:t> van de </a:t>
            </a:r>
            <a:r>
              <a:rPr lang="fr-BE" sz="2000" dirty="0" err="1"/>
              <a:t>zestiende</a:t>
            </a:r>
            <a:r>
              <a:rPr lang="fr-BE" sz="2000" dirty="0"/>
              <a:t> </a:t>
            </a:r>
            <a:r>
              <a:rPr lang="fr-BE" sz="2000" dirty="0" err="1"/>
              <a:t>kaart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Bepaal</a:t>
            </a:r>
            <a:r>
              <a:rPr lang="fr-BE" sz="2000" dirty="0"/>
              <a:t> een </a:t>
            </a:r>
            <a:r>
              <a:rPr lang="fr-BE" sz="2000" dirty="0" err="1"/>
              <a:t>positie</a:t>
            </a:r>
            <a:r>
              <a:rPr lang="fr-BE" sz="2000" dirty="0"/>
              <a:t> om het </a:t>
            </a:r>
            <a:r>
              <a:rPr lang="fr-BE" sz="2000" dirty="0" err="1"/>
              <a:t>kaartspel</a:t>
            </a:r>
            <a:r>
              <a:rPr lang="fr-BE" sz="2000" dirty="0"/>
              <a:t> te </a:t>
            </a:r>
            <a:r>
              <a:rPr lang="fr-BE" sz="2000" dirty="0" err="1"/>
              <a:t>knippen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Knip</a:t>
            </a:r>
            <a:r>
              <a:rPr lang="fr-BE" sz="2000" dirty="0"/>
              <a:t> het </a:t>
            </a:r>
            <a:r>
              <a:rPr lang="fr-BE" sz="2000" dirty="0" err="1"/>
              <a:t>kaartspel</a:t>
            </a:r>
            <a:r>
              <a:rPr lang="fr-BE" sz="2000" dirty="0"/>
              <a:t> op die </a:t>
            </a:r>
            <a:r>
              <a:rPr lang="fr-BE" sz="2000" dirty="0" err="1"/>
              <a:t>positie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Herhaal</a:t>
            </a:r>
            <a:r>
              <a:rPr lang="fr-BE" sz="2000" dirty="0"/>
              <a:t> </a:t>
            </a:r>
            <a:r>
              <a:rPr lang="fr-BE" sz="2000" dirty="0" err="1"/>
              <a:t>volgende</a:t>
            </a:r>
            <a:r>
              <a:rPr lang="fr-BE" sz="2000" dirty="0"/>
              <a:t> </a:t>
            </a:r>
            <a:r>
              <a:rPr lang="fr-BE" sz="2000" dirty="0" err="1"/>
              <a:t>operatie</a:t>
            </a:r>
            <a:r>
              <a:rPr lang="fr-BE" sz="2000" dirty="0"/>
              <a:t> 4 </a:t>
            </a:r>
            <a:r>
              <a:rPr lang="fr-BE" sz="2000" dirty="0" err="1"/>
              <a:t>keer</a:t>
            </a:r>
            <a:r>
              <a:rPr lang="fr-BE" sz="2000" dirty="0"/>
              <a:t>:</a:t>
            </a:r>
          </a:p>
          <a:p>
            <a:pPr marL="914400" lvl="1" indent="-457200">
              <a:buAutoNum type="arabicPeriod"/>
            </a:pPr>
            <a:r>
              <a:rPr lang="fr-BE" sz="2000" i="1" dirty="0" err="1"/>
              <a:t>Splits</a:t>
            </a:r>
            <a:r>
              <a:rPr lang="fr-BE" sz="2000" i="1" dirty="0"/>
              <a:t> de </a:t>
            </a:r>
            <a:r>
              <a:rPr lang="fr-BE" sz="2000" i="1" dirty="0" err="1"/>
              <a:t>resterende</a:t>
            </a:r>
            <a:r>
              <a:rPr lang="fr-BE" sz="2000" i="1" dirty="0"/>
              <a:t> </a:t>
            </a:r>
            <a:r>
              <a:rPr lang="fr-BE" sz="2000" i="1" dirty="0" err="1"/>
              <a:t>kaarten</a:t>
            </a:r>
            <a:r>
              <a:rPr lang="fr-BE" sz="2000" i="1" dirty="0"/>
              <a:t> in </a:t>
            </a:r>
            <a:r>
              <a:rPr lang="fr-BE" sz="2000" i="1" dirty="0" err="1"/>
              <a:t>twee</a:t>
            </a:r>
            <a:r>
              <a:rPr lang="fr-BE" sz="2000" i="1" dirty="0"/>
              <a:t> </a:t>
            </a:r>
            <a:r>
              <a:rPr lang="fr-BE" sz="2000" i="1" dirty="0" err="1"/>
              <a:t>stapels</a:t>
            </a:r>
            <a:endParaRPr lang="fr-BE" sz="2000" i="1" dirty="0"/>
          </a:p>
          <a:p>
            <a:pPr marL="914400" lvl="1" indent="-457200">
              <a:buAutoNum type="arabicPeriod"/>
            </a:pPr>
            <a:r>
              <a:rPr lang="fr-BE" sz="2000" i="1" dirty="0" err="1"/>
              <a:t>Houd</a:t>
            </a:r>
            <a:r>
              <a:rPr lang="fr-BE" sz="2000" i="1" dirty="0"/>
              <a:t> de </a:t>
            </a:r>
            <a:r>
              <a:rPr lang="fr-BE" sz="2000" i="1" dirty="0" err="1"/>
              <a:t>tweede</a:t>
            </a:r>
            <a:r>
              <a:rPr lang="fr-BE" sz="2000" i="1" dirty="0"/>
              <a:t> </a:t>
            </a:r>
            <a:r>
              <a:rPr lang="fr-BE" sz="2000" i="1" dirty="0" err="1"/>
              <a:t>stapel</a:t>
            </a:r>
            <a:r>
              <a:rPr lang="fr-BE" sz="2000" i="1" dirty="0"/>
              <a:t> over</a:t>
            </a:r>
          </a:p>
          <a:p>
            <a:pPr marL="457200" indent="-457200">
              <a:buAutoNum type="arabicPeriod"/>
            </a:pPr>
            <a:r>
              <a:rPr lang="fr-BE" sz="2000" dirty="0" err="1"/>
              <a:t>Vergelijk</a:t>
            </a:r>
            <a:r>
              <a:rPr lang="fr-BE" sz="2000" dirty="0"/>
              <a:t> de </a:t>
            </a:r>
            <a:r>
              <a:rPr lang="fr-BE" sz="2000" dirty="0" err="1"/>
              <a:t>resterende</a:t>
            </a:r>
            <a:r>
              <a:rPr lang="fr-BE" sz="2000" dirty="0"/>
              <a:t> </a:t>
            </a:r>
            <a:r>
              <a:rPr lang="fr-BE" sz="2000" dirty="0" err="1"/>
              <a:t>kaart</a:t>
            </a:r>
            <a:r>
              <a:rPr lang="fr-BE" sz="2000" dirty="0"/>
              <a:t>      met de </a:t>
            </a:r>
            <a:r>
              <a:rPr lang="fr-BE" sz="2000" dirty="0" err="1"/>
              <a:t>zestiende</a:t>
            </a:r>
            <a:r>
              <a:rPr lang="fr-BE" sz="2000" dirty="0"/>
              <a:t> </a:t>
            </a:r>
            <a:r>
              <a:rPr lang="fr-BE" sz="2000" dirty="0" err="1"/>
              <a:t>kaart</a:t>
            </a:r>
            <a:endParaRPr lang="fr-BE" sz="2000" dirty="0"/>
          </a:p>
          <a:p>
            <a:pPr marL="457200" indent="-457200">
              <a:buAutoNum type="arabicPeriod"/>
            </a:pPr>
            <a:endParaRPr lang="fr-BE" dirty="0"/>
          </a:p>
          <a:p>
            <a:pPr marL="914400" lvl="1" indent="-457200">
              <a:buAutoNum type="arabicPeriod"/>
            </a:pPr>
            <a:endParaRPr lang="fr-BE" dirty="0"/>
          </a:p>
          <a:p>
            <a:pPr marL="457200" indent="-457200">
              <a:buAutoNum type="arabicPeriod"/>
            </a:pPr>
            <a:endParaRPr lang="en-BE" dirty="0"/>
          </a:p>
        </p:txBody>
      </p:sp>
      <p:pic>
        <p:nvPicPr>
          <p:cNvPr id="4" name="Picture 3" descr="A close up of graphics&#10;&#10;Description automatically generated">
            <a:extLst>
              <a:ext uri="{FF2B5EF4-FFF2-40B4-BE49-F238E27FC236}">
                <a16:creationId xmlns:a16="http://schemas.microsoft.com/office/drawing/2014/main" id="{38B6DA20-5461-4727-8349-81EA524B23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5523" y="2196333"/>
            <a:ext cx="273473" cy="410370"/>
          </a:xfrm>
          <a:prstGeom prst="rect">
            <a:avLst/>
          </a:prstGeom>
        </p:spPr>
      </p:pic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023C4C70-7CF9-4C2E-B173-7DBF9F9AA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2041" y="4750156"/>
            <a:ext cx="273473" cy="410370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4A71FABE-7AC0-4F00-BF11-84B789398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8396" y="4750156"/>
            <a:ext cx="273473" cy="4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8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9CAF-7D22-4301-9D1B-89C7DB5B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Australian</a:t>
            </a:r>
            <a:r>
              <a:rPr lang="fr-BE" dirty="0"/>
              <a:t> </a:t>
            </a:r>
            <a:r>
              <a:rPr lang="fr-BE" dirty="0" err="1"/>
              <a:t>Magician’s</a:t>
            </a:r>
            <a:r>
              <a:rPr lang="fr-BE" dirty="0"/>
              <a:t> </a:t>
            </a:r>
            <a:r>
              <a:rPr lang="fr-BE" dirty="0" err="1"/>
              <a:t>Dream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2820-069B-488B-AAC2-FAD0816A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fr-BE" sz="2000" dirty="0" err="1"/>
              <a:t>Maak</a:t>
            </a:r>
            <a:r>
              <a:rPr lang="fr-BE" sz="2000" dirty="0"/>
              <a:t> een </a:t>
            </a:r>
            <a:r>
              <a:rPr lang="fr-BE" sz="2000" dirty="0" err="1"/>
              <a:t>nieuw</a:t>
            </a:r>
            <a:r>
              <a:rPr lang="fr-BE" sz="2000" dirty="0"/>
              <a:t> </a:t>
            </a:r>
            <a:r>
              <a:rPr lang="fr-BE" sz="2000" dirty="0" err="1"/>
              <a:t>kaartspel</a:t>
            </a:r>
            <a:r>
              <a:rPr lang="fr-BE" sz="2000" dirty="0"/>
              <a:t> aan</a:t>
            </a:r>
          </a:p>
          <a:p>
            <a:pPr marL="457200" indent="-457200">
              <a:buAutoNum type="arabicPeriod"/>
            </a:pPr>
            <a:r>
              <a:rPr lang="fr-BE" sz="2000" dirty="0" err="1"/>
              <a:t>Schud</a:t>
            </a:r>
            <a:r>
              <a:rPr lang="fr-BE" sz="2000" dirty="0"/>
              <a:t> het </a:t>
            </a:r>
            <a:r>
              <a:rPr lang="fr-BE" sz="2000" dirty="0" err="1"/>
              <a:t>kaartspel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Onthoud</a:t>
            </a:r>
            <a:r>
              <a:rPr lang="fr-BE" sz="2000" dirty="0"/>
              <a:t> de </a:t>
            </a:r>
            <a:r>
              <a:rPr lang="fr-BE" sz="2000" dirty="0" err="1"/>
              <a:t>waarde</a:t>
            </a:r>
            <a:r>
              <a:rPr lang="fr-BE" sz="2000" dirty="0"/>
              <a:t> van de </a:t>
            </a:r>
            <a:r>
              <a:rPr lang="fr-BE" sz="2000" dirty="0" err="1"/>
              <a:t>zestiende</a:t>
            </a:r>
            <a:r>
              <a:rPr lang="fr-BE" sz="2000" dirty="0"/>
              <a:t> </a:t>
            </a:r>
            <a:r>
              <a:rPr lang="fr-BE" sz="2000" dirty="0" err="1"/>
              <a:t>kaart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Bepaal</a:t>
            </a:r>
            <a:r>
              <a:rPr lang="fr-BE" sz="2000" dirty="0"/>
              <a:t> een </a:t>
            </a:r>
            <a:r>
              <a:rPr lang="fr-BE" sz="2000" dirty="0" err="1"/>
              <a:t>positie</a:t>
            </a:r>
            <a:r>
              <a:rPr lang="fr-BE" sz="2000" dirty="0"/>
              <a:t> om het </a:t>
            </a:r>
            <a:r>
              <a:rPr lang="fr-BE" sz="2000" dirty="0" err="1"/>
              <a:t>kaartspel</a:t>
            </a:r>
            <a:r>
              <a:rPr lang="fr-BE" sz="2000" dirty="0"/>
              <a:t> te </a:t>
            </a:r>
            <a:r>
              <a:rPr lang="fr-BE" sz="2000" dirty="0" err="1"/>
              <a:t>knippen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Knip</a:t>
            </a:r>
            <a:r>
              <a:rPr lang="fr-BE" sz="2000" dirty="0"/>
              <a:t> het </a:t>
            </a:r>
            <a:r>
              <a:rPr lang="fr-BE" sz="2000" dirty="0" err="1"/>
              <a:t>kaartspel</a:t>
            </a:r>
            <a:r>
              <a:rPr lang="fr-BE" sz="2000" dirty="0"/>
              <a:t> op die </a:t>
            </a:r>
            <a:r>
              <a:rPr lang="fr-BE" sz="2000" dirty="0" err="1"/>
              <a:t>positie</a:t>
            </a:r>
            <a:endParaRPr lang="fr-BE" sz="2000" dirty="0"/>
          </a:p>
          <a:p>
            <a:pPr marL="457200" indent="-457200">
              <a:buAutoNum type="arabicPeriod"/>
            </a:pPr>
            <a:r>
              <a:rPr lang="fr-BE" sz="2000" dirty="0" err="1"/>
              <a:t>Herhaal</a:t>
            </a:r>
            <a:r>
              <a:rPr lang="fr-BE" sz="2000" dirty="0"/>
              <a:t> </a:t>
            </a:r>
            <a:r>
              <a:rPr lang="fr-BE" sz="2000" dirty="0" err="1"/>
              <a:t>volgende</a:t>
            </a:r>
            <a:r>
              <a:rPr lang="fr-BE" sz="2000" dirty="0"/>
              <a:t> </a:t>
            </a:r>
            <a:r>
              <a:rPr lang="fr-BE" sz="2000" dirty="0" err="1"/>
              <a:t>operatie</a:t>
            </a:r>
            <a:r>
              <a:rPr lang="fr-BE" sz="2000" dirty="0"/>
              <a:t> 4 </a:t>
            </a:r>
            <a:r>
              <a:rPr lang="fr-BE" sz="2000" dirty="0" err="1"/>
              <a:t>keer</a:t>
            </a:r>
            <a:r>
              <a:rPr lang="fr-BE" sz="2000" dirty="0"/>
              <a:t>:</a:t>
            </a:r>
          </a:p>
          <a:p>
            <a:pPr marL="914400" lvl="1" indent="-457200">
              <a:buAutoNum type="arabicPeriod"/>
            </a:pPr>
            <a:r>
              <a:rPr lang="fr-BE" sz="2000" i="1" dirty="0" err="1"/>
              <a:t>Splits</a:t>
            </a:r>
            <a:r>
              <a:rPr lang="fr-BE" sz="2000" i="1" dirty="0"/>
              <a:t> de </a:t>
            </a:r>
            <a:r>
              <a:rPr lang="fr-BE" sz="2000" i="1" dirty="0" err="1"/>
              <a:t>resterende</a:t>
            </a:r>
            <a:r>
              <a:rPr lang="fr-BE" sz="2000" i="1" dirty="0"/>
              <a:t> </a:t>
            </a:r>
            <a:r>
              <a:rPr lang="fr-BE" sz="2000" i="1" dirty="0" err="1"/>
              <a:t>kaarten</a:t>
            </a:r>
            <a:r>
              <a:rPr lang="fr-BE" sz="2000" i="1" dirty="0"/>
              <a:t> in </a:t>
            </a:r>
            <a:r>
              <a:rPr lang="fr-BE" sz="2000" i="1" dirty="0" err="1"/>
              <a:t>twee</a:t>
            </a:r>
            <a:r>
              <a:rPr lang="fr-BE" sz="2000" i="1" dirty="0"/>
              <a:t> </a:t>
            </a:r>
            <a:r>
              <a:rPr lang="fr-BE" sz="2000" i="1" dirty="0" err="1"/>
              <a:t>stapels</a:t>
            </a:r>
            <a:endParaRPr lang="fr-BE" sz="2000" i="1" dirty="0"/>
          </a:p>
          <a:p>
            <a:pPr marL="914400" lvl="1" indent="-457200">
              <a:buAutoNum type="arabicPeriod"/>
            </a:pPr>
            <a:r>
              <a:rPr lang="fr-BE" sz="2000" i="1" dirty="0" err="1"/>
              <a:t>Houd</a:t>
            </a:r>
            <a:r>
              <a:rPr lang="fr-BE" sz="2000" i="1" dirty="0"/>
              <a:t> de </a:t>
            </a:r>
            <a:r>
              <a:rPr lang="fr-BE" sz="2000" i="1" dirty="0" err="1"/>
              <a:t>tweede</a:t>
            </a:r>
            <a:r>
              <a:rPr lang="fr-BE" sz="2000" i="1" dirty="0"/>
              <a:t> </a:t>
            </a:r>
            <a:r>
              <a:rPr lang="fr-BE" sz="2000" i="1" dirty="0" err="1"/>
              <a:t>stapel</a:t>
            </a:r>
            <a:r>
              <a:rPr lang="fr-BE" sz="2000" i="1" dirty="0"/>
              <a:t> over</a:t>
            </a:r>
          </a:p>
          <a:p>
            <a:pPr marL="457200" indent="-457200">
              <a:buAutoNum type="arabicPeriod"/>
            </a:pPr>
            <a:r>
              <a:rPr lang="fr-BE" sz="2000" dirty="0" err="1"/>
              <a:t>Vergelijk</a:t>
            </a:r>
            <a:r>
              <a:rPr lang="fr-BE" sz="2000" dirty="0"/>
              <a:t> de </a:t>
            </a:r>
            <a:r>
              <a:rPr lang="fr-BE" sz="2000" dirty="0" err="1"/>
              <a:t>resterende</a:t>
            </a:r>
            <a:r>
              <a:rPr lang="fr-BE" sz="2000" dirty="0"/>
              <a:t> </a:t>
            </a:r>
            <a:r>
              <a:rPr lang="fr-BE" sz="2000" dirty="0" err="1"/>
              <a:t>kaart</a:t>
            </a:r>
            <a:r>
              <a:rPr lang="fr-BE" sz="2000" dirty="0"/>
              <a:t>      met de </a:t>
            </a:r>
            <a:r>
              <a:rPr lang="fr-BE" sz="2000" dirty="0" err="1"/>
              <a:t>zestiende</a:t>
            </a:r>
            <a:r>
              <a:rPr lang="fr-BE" sz="2000" dirty="0"/>
              <a:t> </a:t>
            </a:r>
            <a:r>
              <a:rPr lang="fr-BE" sz="2000" dirty="0" err="1"/>
              <a:t>kaart</a:t>
            </a:r>
            <a:endParaRPr lang="fr-BE" sz="2000" dirty="0"/>
          </a:p>
          <a:p>
            <a:pPr marL="457200" indent="-457200">
              <a:buAutoNum type="arabicPeriod"/>
            </a:pPr>
            <a:endParaRPr lang="fr-BE" dirty="0"/>
          </a:p>
          <a:p>
            <a:pPr marL="914400" lvl="1" indent="-457200">
              <a:buAutoNum type="arabicPeriod"/>
            </a:pPr>
            <a:endParaRPr lang="fr-BE" dirty="0"/>
          </a:p>
          <a:p>
            <a:pPr marL="457200" indent="-457200">
              <a:buAutoNum type="arabicPeriod"/>
            </a:pPr>
            <a:endParaRPr lang="en-BE" dirty="0"/>
          </a:p>
        </p:txBody>
      </p:sp>
      <p:pic>
        <p:nvPicPr>
          <p:cNvPr id="4" name="Picture 3" descr="A close up of graphics&#10;&#10;Description automatically generated">
            <a:extLst>
              <a:ext uri="{FF2B5EF4-FFF2-40B4-BE49-F238E27FC236}">
                <a16:creationId xmlns:a16="http://schemas.microsoft.com/office/drawing/2014/main" id="{38B6DA20-5461-4727-8349-81EA524B23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5523" y="2196333"/>
            <a:ext cx="273473" cy="410370"/>
          </a:xfrm>
          <a:prstGeom prst="rect">
            <a:avLst/>
          </a:prstGeom>
        </p:spPr>
      </p:pic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023C4C70-7CF9-4C2E-B173-7DBF9F9AA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2041" y="4750156"/>
            <a:ext cx="273473" cy="410370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4A71FABE-7AC0-4F00-BF11-84B789398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8396" y="4750156"/>
            <a:ext cx="273473" cy="410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40143-7BF4-422B-90AA-CCB1D2C0AA50}"/>
              </a:ext>
            </a:extLst>
          </p:cNvPr>
          <p:cNvSpPr/>
          <p:nvPr/>
        </p:nvSpPr>
        <p:spPr>
          <a:xfrm>
            <a:off x="4570583" y="1306652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deck_of_cards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A74D6-DBC9-4853-98A4-DD8B15A8815D}"/>
              </a:ext>
            </a:extLst>
          </p:cNvPr>
          <p:cNvSpPr/>
          <p:nvPr/>
        </p:nvSpPr>
        <p:spPr>
          <a:xfrm>
            <a:off x="3424189" y="1751492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shuffle_deck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9485E-3238-49D7-AC43-9FF830412052}"/>
              </a:ext>
            </a:extLst>
          </p:cNvPr>
          <p:cNvSpPr/>
          <p:nvPr/>
        </p:nvSpPr>
        <p:spPr>
          <a:xfrm>
            <a:off x="4707000" y="3020373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cut_deck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DB6984-A7AF-4EEA-9568-C50C35EEA315}"/>
              </a:ext>
            </a:extLst>
          </p:cNvPr>
          <p:cNvSpPr/>
          <p:nvPr/>
        </p:nvSpPr>
        <p:spPr>
          <a:xfrm>
            <a:off x="6507834" y="3948018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split_deck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C959A7-05FC-40CD-BA08-B9CFF63B8AB2}"/>
              </a:ext>
            </a:extLst>
          </p:cNvPr>
          <p:cNvSpPr/>
          <p:nvPr/>
        </p:nvSpPr>
        <p:spPr>
          <a:xfrm>
            <a:off x="4893546" y="3513019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iterate_splitting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897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A9D320-D2DA-45E5-8A5C-A5B229185B68}"/>
              </a:ext>
            </a:extLst>
          </p:cNvPr>
          <p:cNvSpPr/>
          <p:nvPr/>
        </p:nvSpPr>
        <p:spPr>
          <a:xfrm>
            <a:off x="219646" y="165458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deck_of_cards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1B7B40-5800-4DE3-BED4-8889333C3F26}"/>
              </a:ext>
            </a:extLst>
          </p:cNvPr>
          <p:cNvSpPr/>
          <p:nvPr/>
        </p:nvSpPr>
        <p:spPr>
          <a:xfrm>
            <a:off x="230642" y="2489697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shuffle_deck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B385A-530A-4EB4-B6D0-9A6F60C2701C}"/>
              </a:ext>
            </a:extLst>
          </p:cNvPr>
          <p:cNvSpPr/>
          <p:nvPr/>
        </p:nvSpPr>
        <p:spPr>
          <a:xfrm>
            <a:off x="219646" y="4808110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cut_deck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D1C52-EC85-4AAD-96BF-EE3A0BA7B1A4}"/>
              </a:ext>
            </a:extLst>
          </p:cNvPr>
          <p:cNvSpPr/>
          <p:nvPr/>
        </p:nvSpPr>
        <p:spPr>
          <a:xfrm>
            <a:off x="4953836" y="2504840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split_deck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27B7CC-4DBD-4B3D-8BF7-72B384484971}"/>
              </a:ext>
            </a:extLst>
          </p:cNvPr>
          <p:cNvSpPr/>
          <p:nvPr/>
        </p:nvSpPr>
        <p:spPr>
          <a:xfrm>
            <a:off x="4953837" y="165458"/>
            <a:ext cx="1748413" cy="36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 Nova" panose="020B0504020202020204" pitchFamily="34" charset="0"/>
                <a:sym typeface="Arial"/>
              </a:rPr>
              <a:t>iterate_splitting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 Nova" panose="020B0504020202020204" pitchFamily="34" charset="0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F13B0-2CEC-49EE-925F-F7D9A030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7" y="685417"/>
            <a:ext cx="2800350" cy="164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40387-0B22-474E-8FFC-DAE23B4B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2" y="3009656"/>
            <a:ext cx="2600325" cy="1647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7C12E7-ED92-4F65-ADDD-EAC27B14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96" y="5328069"/>
            <a:ext cx="2990850" cy="81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49CE2-8FE6-44CE-9F7E-93DE4FE7E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649" y="728254"/>
            <a:ext cx="3095625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4A3F9-EB9A-497E-B2CF-484265F1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386" y="3165468"/>
            <a:ext cx="3895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191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3FCED-D2FB-4ADB-AAFB-1B2D295C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5310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F91E6-145C-4A26-893E-9025F819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08" y="117100"/>
            <a:ext cx="5753278" cy="972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8EA6B-76F9-46D3-92BA-0B17418CF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72" y="2472627"/>
            <a:ext cx="5238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015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7094-F636-475E-9986-D91848E8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Functies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E088-F158-4910-8654-C31F96C61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b="1" dirty="0"/>
              <a:t>Ingebouwde functies in Python (~ ev. via </a:t>
            </a:r>
            <a:r>
              <a:rPr lang="nl-BE" sz="2000" b="1" dirty="0" err="1"/>
              <a:t>math</a:t>
            </a:r>
            <a:r>
              <a:rPr lang="nl-BE" sz="2000" b="1" dirty="0"/>
              <a:t> </a:t>
            </a:r>
            <a:r>
              <a:rPr lang="nl-BE" sz="2000" b="1" dirty="0" err="1"/>
              <a:t>library</a:t>
            </a:r>
            <a:r>
              <a:rPr lang="nl-BE" sz="2000" b="1" dirty="0"/>
              <a:t>)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</a:rPr>
              <a:t>len</a:t>
            </a:r>
            <a:r>
              <a:rPr lang="en-GB" sz="2000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</a:rPr>
              <a:t>randint</a:t>
            </a:r>
            <a:r>
              <a:rPr lang="en-GB" sz="2000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GB" sz="2000" dirty="0">
                <a:latin typeface="Courier New" panose="02070309020205020404" pitchFamily="49" charset="0"/>
              </a:rPr>
              <a:t>abs()</a:t>
            </a:r>
            <a:endParaRPr lang="en-GB" sz="2000" dirty="0"/>
          </a:p>
          <a:p>
            <a:endParaRPr lang="en-GB" sz="1100" b="1" dirty="0"/>
          </a:p>
          <a:p>
            <a:r>
              <a:rPr lang="en-GB" sz="2000" b="1" dirty="0" err="1"/>
              <a:t>Functies</a:t>
            </a:r>
            <a:r>
              <a:rPr lang="en-GB" sz="2000" b="1" dirty="0"/>
              <a:t> </a:t>
            </a:r>
            <a:r>
              <a:rPr lang="en-GB" sz="2000" b="1" dirty="0" err="1"/>
              <a:t>gedefinieerd</a:t>
            </a:r>
            <a:r>
              <a:rPr lang="en-GB" sz="2000" b="1" dirty="0"/>
              <a:t> door de </a:t>
            </a:r>
            <a:r>
              <a:rPr lang="en-GB" sz="2000" b="1" dirty="0" err="1"/>
              <a:t>gebruiker</a:t>
            </a:r>
            <a:endParaRPr lang="en-GB" sz="2000" b="1" dirty="0"/>
          </a:p>
          <a:p>
            <a:pPr lvl="1"/>
            <a:r>
              <a:rPr lang="en-GB" sz="2000" i="1" dirty="0"/>
              <a:t>Je </a:t>
            </a:r>
            <a:r>
              <a:rPr lang="en-GB" sz="2000" i="1" dirty="0" err="1"/>
              <a:t>kan</a:t>
            </a:r>
            <a:r>
              <a:rPr lang="en-GB" sz="2000" i="1" dirty="0"/>
              <a:t> </a:t>
            </a:r>
            <a:r>
              <a:rPr lang="en-GB" sz="2000" i="1" dirty="0" err="1"/>
              <a:t>er</a:t>
            </a:r>
            <a:r>
              <a:rPr lang="en-GB" sz="2000" i="1" dirty="0"/>
              <a:t> </a:t>
            </a:r>
            <a:r>
              <a:rPr lang="en-GB" sz="2000" i="1" dirty="0" err="1"/>
              <a:t>zelf</a:t>
            </a:r>
            <a:r>
              <a:rPr lang="en-GB" sz="2000" i="1" dirty="0"/>
              <a:t> </a:t>
            </a:r>
            <a:r>
              <a:rPr lang="en-GB" sz="2000" i="1" dirty="0" err="1"/>
              <a:t>schrijven</a:t>
            </a:r>
            <a:r>
              <a:rPr lang="en-GB" sz="2000" i="1" dirty="0"/>
              <a:t>!</a:t>
            </a:r>
          </a:p>
          <a:p>
            <a:pPr lvl="4"/>
            <a:endParaRPr lang="nl-BE" sz="1050" b="1" dirty="0"/>
          </a:p>
          <a:p>
            <a:r>
              <a:rPr lang="nl-BE" sz="2000" b="1" dirty="0"/>
              <a:t>Geïmporteerde Software bibliotheken </a:t>
            </a:r>
            <a:r>
              <a:rPr lang="nl-BE" sz="1800" dirty="0"/>
              <a:t>(zie verder)</a:t>
            </a:r>
          </a:p>
          <a:p>
            <a:pPr lvl="1"/>
            <a:r>
              <a:rPr lang="fr-BE" sz="20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https://numpy.org/</a:t>
            </a:r>
            <a:r>
              <a:rPr lang="fr-BE" sz="2000" dirty="0">
                <a:solidFill>
                  <a:srgbClr val="0000FF"/>
                </a:solidFill>
              </a:rPr>
              <a:t> </a:t>
            </a:r>
            <a:r>
              <a:rPr lang="fr-BE" sz="2000" dirty="0">
                <a:solidFill>
                  <a:schemeClr val="tx1"/>
                </a:solidFill>
              </a:rPr>
              <a:t>(</a:t>
            </a:r>
            <a:r>
              <a:rPr lang="fr-BE" sz="2000" dirty="0" err="1">
                <a:solidFill>
                  <a:schemeClr val="tx1"/>
                </a:solidFill>
              </a:rPr>
              <a:t>numpy</a:t>
            </a:r>
            <a:r>
              <a:rPr lang="fr-BE" sz="20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fr-BE" sz="2000" dirty="0">
                <a:hlinkClick r:id="rId4"/>
              </a:rPr>
              <a:t>https://www.scipy.org/</a:t>
            </a:r>
            <a:r>
              <a:rPr lang="fr-BE" sz="2000" dirty="0"/>
              <a:t> </a:t>
            </a:r>
            <a:r>
              <a:rPr lang="nl-BE" sz="2000" i="1" dirty="0">
                <a:cs typeface="Courier New" panose="02070309020205020404" pitchFamily="49" charset="0"/>
              </a:rPr>
              <a:t>(</a:t>
            </a:r>
            <a:r>
              <a:rPr lang="nl-BE" sz="2000" i="1" dirty="0" err="1">
                <a:cs typeface="Courier New" panose="02070309020205020404" pitchFamily="49" charset="0"/>
              </a:rPr>
              <a:t>scipy</a:t>
            </a:r>
            <a:r>
              <a:rPr lang="nl-BE" sz="2000" i="1" dirty="0"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nl-BE" sz="2000" i="1" dirty="0">
                <a:cs typeface="Courier New" panose="02070309020205020404" pitchFamily="49" charset="0"/>
              </a:rPr>
              <a:t>Je kan deze van het Internet plukken</a:t>
            </a:r>
          </a:p>
          <a:p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F1410B-B61D-4847-B511-8A71B65AD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504" y="354638"/>
            <a:ext cx="5756605" cy="72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54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0A2E-18E6-46AE-8A0A-D013B33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045" y="256340"/>
            <a:ext cx="5663164" cy="1152002"/>
          </a:xfrm>
        </p:spPr>
        <p:txBody>
          <a:bodyPr>
            <a:normAutofit/>
          </a:bodyPr>
          <a:lstStyle/>
          <a:p>
            <a:r>
              <a:rPr lang="fr-BE" dirty="0" err="1"/>
              <a:t>Validatie</a:t>
            </a:r>
            <a:r>
              <a:rPr lang="fr-BE" dirty="0"/>
              <a:t> van </a:t>
            </a:r>
            <a:r>
              <a:rPr lang="fr-BE" dirty="0" err="1"/>
              <a:t>alle</a:t>
            </a:r>
            <a:r>
              <a:rPr lang="fr-BE" dirty="0"/>
              <a:t> </a:t>
            </a:r>
            <a:r>
              <a:rPr lang="fr-BE" dirty="0" err="1"/>
              <a:t>opties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F5597-88E8-4785-AADE-FC21755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45" y="2770094"/>
            <a:ext cx="5663164" cy="228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880185-1F34-4405-AE4D-C1FC24AA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5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9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2F30-2032-4C59-863B-388643D3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Kwalitatieve</a:t>
            </a:r>
            <a:r>
              <a:rPr lang="fr-BE" dirty="0"/>
              <a:t> code -- </a:t>
            </a:r>
            <a:r>
              <a:rPr lang="fr-BE" dirty="0" err="1"/>
              <a:t>debugging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97E7-1678-406B-9958-F6B2DB49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Strategie</a:t>
            </a:r>
            <a:r>
              <a:rPr lang="fr-BE" b="1" dirty="0"/>
              <a:t> 1: </a:t>
            </a:r>
            <a:r>
              <a:rPr lang="fr-BE" b="1" dirty="0" err="1"/>
              <a:t>validatie</a:t>
            </a:r>
            <a:r>
              <a:rPr lang="fr-BE" b="1" dirty="0"/>
              <a:t> van </a:t>
            </a:r>
            <a:r>
              <a:rPr lang="fr-BE" b="1" dirty="0" err="1"/>
              <a:t>alle</a:t>
            </a:r>
            <a:r>
              <a:rPr lang="fr-BE" b="1" dirty="0"/>
              <a:t> </a:t>
            </a:r>
            <a:r>
              <a:rPr lang="fr-BE" b="1" dirty="0" err="1"/>
              <a:t>opties</a:t>
            </a:r>
            <a:endParaRPr lang="fr-BE" b="1" dirty="0"/>
          </a:p>
          <a:p>
            <a:endParaRPr lang="fr-BE" b="1" dirty="0"/>
          </a:p>
          <a:p>
            <a:r>
              <a:rPr lang="fr-BE" b="1" dirty="0" err="1"/>
              <a:t>Strategie</a:t>
            </a:r>
            <a:r>
              <a:rPr lang="fr-BE" b="1" dirty="0"/>
              <a:t> 2: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BE" b="1" dirty="0"/>
              <a:t> </a:t>
            </a:r>
            <a:r>
              <a:rPr lang="fr-BE" b="1" dirty="0" err="1"/>
              <a:t>statements</a:t>
            </a:r>
            <a:endParaRPr lang="fr-BE" b="1" dirty="0"/>
          </a:p>
          <a:p>
            <a:pPr lvl="1"/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BE" dirty="0"/>
              <a:t> wordt </a:t>
            </a:r>
            <a:r>
              <a:rPr lang="fr-BE" dirty="0" err="1"/>
              <a:t>gebruikt</a:t>
            </a:r>
            <a:r>
              <a:rPr lang="fr-BE" dirty="0"/>
              <a:t> in </a:t>
            </a:r>
            <a:r>
              <a:rPr lang="fr-BE" dirty="0" err="1"/>
              <a:t>debugging</a:t>
            </a:r>
            <a:r>
              <a:rPr lang="fr-BE" dirty="0"/>
              <a:t> mode</a:t>
            </a:r>
          </a:p>
          <a:p>
            <a:pPr lvl="1"/>
            <a:r>
              <a:rPr lang="fr-BE" dirty="0"/>
              <a:t>Als de test niet </a:t>
            </a:r>
            <a:r>
              <a:rPr lang="fr-BE" dirty="0" err="1"/>
              <a:t>slaagt</a:t>
            </a:r>
            <a:r>
              <a:rPr lang="fr-BE" dirty="0"/>
              <a:t>, </a:t>
            </a:r>
            <a:r>
              <a:rPr lang="fr-BE" dirty="0" err="1"/>
              <a:t>werpt</a:t>
            </a:r>
            <a:r>
              <a:rPr lang="fr-BE" dirty="0"/>
              <a:t> het programma in </a:t>
            </a:r>
            <a:r>
              <a:rPr lang="fr-BE" dirty="0" err="1"/>
              <a:t>debugging</a:t>
            </a:r>
            <a:r>
              <a:rPr lang="fr-BE" dirty="0"/>
              <a:t> mode een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AsertionError</a:t>
            </a:r>
            <a:r>
              <a:rPr lang="fr-BE" dirty="0"/>
              <a:t> op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FEE0D-1C45-4FEC-B11C-F82BA6F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75" y="4096562"/>
            <a:ext cx="60960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78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2F30-2032-4C59-863B-388643D3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Kwalitatieve</a:t>
            </a:r>
            <a:r>
              <a:rPr lang="fr-BE" dirty="0"/>
              <a:t> code -- </a:t>
            </a:r>
            <a:r>
              <a:rPr lang="fr-BE" dirty="0" err="1"/>
              <a:t>debugging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97E7-1678-406B-9958-F6B2DB49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Strategie</a:t>
            </a:r>
            <a:r>
              <a:rPr lang="fr-BE" b="1" dirty="0"/>
              <a:t> 1: </a:t>
            </a:r>
            <a:r>
              <a:rPr lang="fr-BE" b="1" dirty="0" err="1"/>
              <a:t>validatie</a:t>
            </a:r>
            <a:r>
              <a:rPr lang="fr-BE" b="1" dirty="0"/>
              <a:t> van </a:t>
            </a:r>
            <a:r>
              <a:rPr lang="fr-BE" b="1" dirty="0" err="1"/>
              <a:t>alle</a:t>
            </a:r>
            <a:r>
              <a:rPr lang="fr-BE" b="1" dirty="0"/>
              <a:t> </a:t>
            </a:r>
            <a:r>
              <a:rPr lang="fr-BE" b="1" dirty="0" err="1"/>
              <a:t>opties</a:t>
            </a:r>
            <a:endParaRPr lang="fr-BE" b="1" dirty="0"/>
          </a:p>
          <a:p>
            <a:endParaRPr lang="fr-BE" b="1" dirty="0"/>
          </a:p>
          <a:p>
            <a:r>
              <a:rPr lang="fr-BE" b="1" dirty="0" err="1"/>
              <a:t>Strategie</a:t>
            </a:r>
            <a:r>
              <a:rPr lang="fr-BE" b="1" dirty="0"/>
              <a:t> 2: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BE" b="1" dirty="0"/>
              <a:t> </a:t>
            </a:r>
            <a:r>
              <a:rPr lang="fr-BE" b="1" dirty="0" err="1"/>
              <a:t>statements</a:t>
            </a:r>
            <a:endParaRPr lang="fr-BE" b="1" dirty="0"/>
          </a:p>
          <a:p>
            <a:pPr lvl="1"/>
            <a:r>
              <a:rPr lang="fr-BE" dirty="0"/>
              <a:t>Na </a:t>
            </a:r>
            <a:r>
              <a:rPr lang="fr-BE" dirty="0" err="1"/>
              <a:t>opwerpen</a:t>
            </a:r>
            <a:r>
              <a:rPr lang="fr-BE" dirty="0"/>
              <a:t> van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r>
              <a:rPr lang="fr-BE" dirty="0"/>
              <a:t> wordt </a:t>
            </a:r>
            <a:r>
              <a:rPr lang="fr-BE" dirty="0" err="1"/>
              <a:t>nog</a:t>
            </a:r>
            <a:r>
              <a:rPr lang="fr-BE" dirty="0"/>
              <a:t> een </a:t>
            </a:r>
            <a:r>
              <a:rPr lang="fr-BE" dirty="0" err="1"/>
              <a:t>boodschap</a:t>
            </a:r>
            <a:r>
              <a:rPr lang="fr-BE" dirty="0"/>
              <a:t> </a:t>
            </a:r>
            <a:r>
              <a:rPr lang="fr-BE" dirty="0" err="1"/>
              <a:t>meegegeven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92990-D258-4403-AEE7-EC396AD1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48" y="3925766"/>
            <a:ext cx="5943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6FE8-540D-4CFB-B883-F72EB6BB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BE" dirty="0"/>
              <a:t> </a:t>
            </a:r>
            <a:r>
              <a:rPr lang="fr-BE" dirty="0" err="1"/>
              <a:t>statements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DA29D-CC15-44B6-A03F-6DD35C6F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3" y="3635194"/>
            <a:ext cx="6163826" cy="1836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8D48E-31FE-4835-B043-E2E48EE0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07"/>
          <a:stretch/>
        </p:blipFill>
        <p:spPr>
          <a:xfrm>
            <a:off x="799763" y="1368001"/>
            <a:ext cx="6150445" cy="16666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393440E-74D9-4509-9C69-F2CE1A7257F4}"/>
              </a:ext>
            </a:extLst>
          </p:cNvPr>
          <p:cNvSpPr/>
          <p:nvPr/>
        </p:nvSpPr>
        <p:spPr>
          <a:xfrm rot="10800000">
            <a:off x="5747656" y="4186603"/>
            <a:ext cx="643095" cy="244719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86D566-56BD-4172-B18F-4646756CC4B8}"/>
              </a:ext>
            </a:extLst>
          </p:cNvPr>
          <p:cNvSpPr/>
          <p:nvPr/>
        </p:nvSpPr>
        <p:spPr>
          <a:xfrm rot="10800000">
            <a:off x="5498121" y="5057075"/>
            <a:ext cx="643095" cy="244719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E1777150-50CC-47A9-B5F7-2208F50A8B62}"/>
              </a:ext>
            </a:extLst>
          </p:cNvPr>
          <p:cNvSpPr/>
          <p:nvPr/>
        </p:nvSpPr>
        <p:spPr>
          <a:xfrm>
            <a:off x="110532" y="2726663"/>
            <a:ext cx="502418" cy="1704660"/>
          </a:xfrm>
          <a:prstGeom prst="curved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017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6FE8-540D-4CFB-B883-F72EB6BB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BE" dirty="0"/>
              <a:t> </a:t>
            </a:r>
            <a:r>
              <a:rPr lang="fr-BE" dirty="0" err="1"/>
              <a:t>statements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D27BF-1CCD-4C80-87A4-77EF0751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45" y="1191141"/>
            <a:ext cx="7593048" cy="223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416C4-ED81-44E3-BF2C-988346D1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5" y="3696071"/>
            <a:ext cx="7610463" cy="2272690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937CE9C9-F189-4533-98DF-EB4F63D5BFCF}"/>
              </a:ext>
            </a:extLst>
          </p:cNvPr>
          <p:cNvSpPr/>
          <p:nvPr/>
        </p:nvSpPr>
        <p:spPr>
          <a:xfrm>
            <a:off x="110532" y="2726663"/>
            <a:ext cx="502418" cy="1704660"/>
          </a:xfrm>
          <a:prstGeom prst="curved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251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30A2-2B0F-4B41-AC40-401483D2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Oproepen van een functie – wat?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B6B45-607E-42BF-8148-82687879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Controle gaat over naar de functie code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Waarden worden toegekend aan de argumenten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 functie code wordt uitgevoerd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Een waarde wordt teruggegeven aan de oproeper </a:t>
            </a:r>
            <a:r>
              <a:rPr lang="nl-BE" sz="1600" dirty="0"/>
              <a:t>(optioneel)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Controle gaat terug naar de oproeper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85B71-53C2-4689-A8A7-F6ED18F0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1" y="3977774"/>
            <a:ext cx="8905875" cy="1800225"/>
          </a:xfrm>
          <a:prstGeom prst="rect">
            <a:avLst/>
          </a:prstGeom>
        </p:spPr>
      </p:pic>
      <p:sp>
        <p:nvSpPr>
          <p:cNvPr id="5" name="Star: 32 Points 4">
            <a:extLst>
              <a:ext uri="{FF2B5EF4-FFF2-40B4-BE49-F238E27FC236}">
                <a16:creationId xmlns:a16="http://schemas.microsoft.com/office/drawing/2014/main" id="{BDDA2857-8295-4962-B0BD-FA863CF3638C}"/>
              </a:ext>
            </a:extLst>
          </p:cNvPr>
          <p:cNvSpPr/>
          <p:nvPr/>
        </p:nvSpPr>
        <p:spPr>
          <a:xfrm>
            <a:off x="4903916" y="3983313"/>
            <a:ext cx="2569029" cy="978630"/>
          </a:xfrm>
          <a:prstGeom prst="star32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Functie</a:t>
            </a: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zonder</a:t>
            </a: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return </a:t>
            </a: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waarde</a:t>
            </a:r>
            <a:endParaRPr kumimoji="0" lang="en-BE" sz="1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FD37581-5E64-42E0-B735-89103C2DC102}"/>
              </a:ext>
            </a:extLst>
          </p:cNvPr>
          <p:cNvSpPr/>
          <p:nvPr/>
        </p:nvSpPr>
        <p:spPr>
          <a:xfrm>
            <a:off x="4451421" y="5103068"/>
            <a:ext cx="251208" cy="522514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B86FF-5397-44A8-8BC4-33D906B8D773}"/>
              </a:ext>
            </a:extLst>
          </p:cNvPr>
          <p:cNvSpPr txBox="1"/>
          <p:nvPr/>
        </p:nvSpPr>
        <p:spPr>
          <a:xfrm>
            <a:off x="4752869" y="5113116"/>
            <a:ext cx="18492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hoofdprogramma</a:t>
            </a:r>
            <a:endParaRPr kumimoji="0" lang="en-BE" sz="18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F9EFCCB-0D69-4787-AA09-FBC642C01545}"/>
              </a:ext>
            </a:extLst>
          </p:cNvPr>
          <p:cNvSpPr/>
          <p:nvPr/>
        </p:nvSpPr>
        <p:spPr>
          <a:xfrm>
            <a:off x="4446264" y="4093029"/>
            <a:ext cx="251208" cy="759198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067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30A2-2B0F-4B41-AC40-401483D2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Oproepen van een functie – wat?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B91A6-AB77-4874-8526-ED039D90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6" y="1430267"/>
            <a:ext cx="8877300" cy="4238625"/>
          </a:xfrm>
          <a:prstGeom prst="rect">
            <a:avLst/>
          </a:prstGeom>
        </p:spPr>
      </p:pic>
      <p:sp>
        <p:nvSpPr>
          <p:cNvPr id="8" name="Star: 32 Points 7">
            <a:extLst>
              <a:ext uri="{FF2B5EF4-FFF2-40B4-BE49-F238E27FC236}">
                <a16:creationId xmlns:a16="http://schemas.microsoft.com/office/drawing/2014/main" id="{63581471-6112-45CE-A226-E8E7F334404A}"/>
              </a:ext>
            </a:extLst>
          </p:cNvPr>
          <p:cNvSpPr/>
          <p:nvPr/>
        </p:nvSpPr>
        <p:spPr>
          <a:xfrm>
            <a:off x="5003447" y="2413281"/>
            <a:ext cx="2569029" cy="978630"/>
          </a:xfrm>
          <a:prstGeom prst="star32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Functie</a:t>
            </a: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met return </a:t>
            </a: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waarde</a:t>
            </a:r>
            <a:endParaRPr kumimoji="0" lang="en-BE" sz="1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D9F1A1-0475-4CF3-8D23-AA795308FFE4}"/>
              </a:ext>
            </a:extLst>
          </p:cNvPr>
          <p:cNvSpPr/>
          <p:nvPr/>
        </p:nvSpPr>
        <p:spPr>
          <a:xfrm>
            <a:off x="7446872" y="3622611"/>
            <a:ext cx="251208" cy="1913552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4692B-0D00-4DDD-AA36-0910630809EE}"/>
              </a:ext>
            </a:extLst>
          </p:cNvPr>
          <p:cNvSpPr txBox="1"/>
          <p:nvPr/>
        </p:nvSpPr>
        <p:spPr>
          <a:xfrm rot="5400000">
            <a:off x="7169822" y="4362557"/>
            <a:ext cx="18492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hoofdprogramma</a:t>
            </a:r>
            <a:endParaRPr kumimoji="0" lang="en-BE" sz="18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E65E669-A865-4015-81E9-2CCDCA880A4E}"/>
              </a:ext>
            </a:extLst>
          </p:cNvPr>
          <p:cNvSpPr/>
          <p:nvPr/>
        </p:nvSpPr>
        <p:spPr>
          <a:xfrm>
            <a:off x="4373758" y="2376194"/>
            <a:ext cx="251208" cy="1052805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97607F7-FAD4-40BE-B56D-585987FE8C13}"/>
              </a:ext>
            </a:extLst>
          </p:cNvPr>
          <p:cNvSpPr txBox="1"/>
          <p:nvPr/>
        </p:nvSpPr>
        <p:spPr>
          <a:xfrm>
            <a:off x="1181410" y="3612504"/>
            <a:ext cx="4149480" cy="6463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int(input( “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geef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zijde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1: “))</a:t>
            </a: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int(input( “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geef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zijde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2: “))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0533A-1012-9616-D0CB-86F01F7E0825}"/>
              </a:ext>
            </a:extLst>
          </p:cNvPr>
          <p:cNvSpPr/>
          <p:nvPr/>
        </p:nvSpPr>
        <p:spPr>
          <a:xfrm>
            <a:off x="292100" y="1758950"/>
            <a:ext cx="3911600" cy="34925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0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8204-E3F0-4B4A-AEC3-61558D74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Geneste </a:t>
            </a:r>
            <a:r>
              <a:rPr lang="fr-BE" dirty="0" err="1"/>
              <a:t>functies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C62EF-48E4-4DA1-ABD1-6F4B32DE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791798"/>
            <a:ext cx="8877300" cy="313372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FFF276C-7210-46EB-B8CF-EBB152721DCE}"/>
              </a:ext>
            </a:extLst>
          </p:cNvPr>
          <p:cNvSpPr/>
          <p:nvPr/>
        </p:nvSpPr>
        <p:spPr>
          <a:xfrm>
            <a:off x="4190164" y="2440255"/>
            <a:ext cx="251208" cy="1076668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407CC-ADB7-4B14-9DA5-A853E73B6901}"/>
              </a:ext>
            </a:extLst>
          </p:cNvPr>
          <p:cNvSpPr txBox="1"/>
          <p:nvPr/>
        </p:nvSpPr>
        <p:spPr>
          <a:xfrm>
            <a:off x="4516732" y="2686202"/>
            <a:ext cx="381023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600" i="1" dirty="0" err="1">
                <a:solidFill>
                  <a:srgbClr val="0070C0"/>
                </a:solidFill>
              </a:rPr>
              <a:t>f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unctie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kan 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overal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in het python programma 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aangeroepen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worden</a:t>
            </a:r>
            <a:endParaRPr kumimoji="0" lang="en-BE" sz="1600" b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86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8204-E3F0-4B4A-AEC3-61558D74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Geneste </a:t>
            </a:r>
            <a:r>
              <a:rPr lang="fr-BE" dirty="0" err="1"/>
              <a:t>functies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09D32-B979-4972-AE04-895BDBA7A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"/>
          <a:stretch/>
        </p:blipFill>
        <p:spPr>
          <a:xfrm>
            <a:off x="128456" y="1667069"/>
            <a:ext cx="8886825" cy="368912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472B87E-F00F-41ED-89D4-C6EE182503B7}"/>
              </a:ext>
            </a:extLst>
          </p:cNvPr>
          <p:cNvSpPr/>
          <p:nvPr/>
        </p:nvSpPr>
        <p:spPr>
          <a:xfrm>
            <a:off x="4903597" y="2832141"/>
            <a:ext cx="251208" cy="1076668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026FF-7CEB-44A2-B9B4-E0356B0D45CC}"/>
              </a:ext>
            </a:extLst>
          </p:cNvPr>
          <p:cNvSpPr txBox="1"/>
          <p:nvPr/>
        </p:nvSpPr>
        <p:spPr>
          <a:xfrm>
            <a:off x="5230165" y="3078088"/>
            <a:ext cx="381023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600" i="1" dirty="0" err="1">
                <a:solidFill>
                  <a:srgbClr val="0070C0"/>
                </a:solidFill>
              </a:rPr>
              <a:t>f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unctie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kan 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enkel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aangeroepen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worden 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vanuit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lang="fr-BE" sz="1600" b="0" i="1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functie</a:t>
            </a:r>
            <a:r>
              <a:rPr kumimoji="0" lang="fr-BE" sz="16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600" b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afstand</a:t>
            </a:r>
            <a:r>
              <a:rPr kumimoji="0" lang="fr-BE" sz="1600" b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()</a:t>
            </a:r>
            <a:endParaRPr kumimoji="0" lang="en-BE" sz="1600" b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46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F561-D7AB-483A-B994-A9EA6582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Scope (= </a:t>
            </a:r>
            <a:r>
              <a:rPr lang="fr-BE" dirty="0" err="1"/>
              <a:t>bereik</a:t>
            </a:r>
            <a:r>
              <a:rPr lang="fr-BE" dirty="0"/>
              <a:t>) en </a:t>
            </a:r>
            <a:r>
              <a:rPr lang="fr-BE" dirty="0" err="1"/>
              <a:t>levensduur</a:t>
            </a:r>
            <a:br>
              <a:rPr lang="fr-BE" dirty="0"/>
            </a:br>
            <a:r>
              <a:rPr lang="fr-BE" dirty="0">
                <a:highlight>
                  <a:srgbClr val="FFFF00"/>
                </a:highlight>
              </a:rPr>
              <a:t>EXAMEN</a:t>
            </a:r>
            <a:r>
              <a:rPr lang="fr-BE" dirty="0"/>
              <a:t>	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C04CB-F265-4B41-A6BC-0AB44217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0"/>
          <a:stretch/>
        </p:blipFill>
        <p:spPr>
          <a:xfrm>
            <a:off x="209393" y="1306285"/>
            <a:ext cx="7439025" cy="3355417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BD29EA59-2A9A-4638-9651-E5BA5D42BB01}"/>
              </a:ext>
            </a:extLst>
          </p:cNvPr>
          <p:cNvSpPr/>
          <p:nvPr/>
        </p:nvSpPr>
        <p:spPr>
          <a:xfrm>
            <a:off x="2337944" y="3808324"/>
            <a:ext cx="251208" cy="638817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1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3CA54-D79D-460C-AC91-B759D8AB8C88}"/>
              </a:ext>
            </a:extLst>
          </p:cNvPr>
          <p:cNvSpPr txBox="1"/>
          <p:nvPr/>
        </p:nvSpPr>
        <p:spPr>
          <a:xfrm>
            <a:off x="2744614" y="3808324"/>
            <a:ext cx="433947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600" i="1" dirty="0">
                <a:solidFill>
                  <a:srgbClr val="0070C0"/>
                </a:solidFill>
              </a:rPr>
              <a:t>De </a:t>
            </a:r>
            <a:r>
              <a:rPr lang="fr-BE" sz="1600" i="1" dirty="0" err="1">
                <a:solidFill>
                  <a:srgbClr val="0070C0"/>
                </a:solidFill>
              </a:rPr>
              <a:t>variabelen</a:t>
            </a:r>
            <a:r>
              <a:rPr lang="fr-BE" sz="1600" i="1" dirty="0">
                <a:solidFill>
                  <a:srgbClr val="0070C0"/>
                </a:solidFill>
              </a:rPr>
              <a:t> i, j en </a:t>
            </a:r>
            <a:r>
              <a:rPr lang="fr-BE" sz="1600" i="1" dirty="0" err="1">
                <a:solidFill>
                  <a:srgbClr val="0070C0"/>
                </a:solidFill>
              </a:rPr>
              <a:t>middag</a:t>
            </a:r>
            <a:r>
              <a:rPr lang="fr-BE" sz="1600" i="1" dirty="0">
                <a:solidFill>
                  <a:srgbClr val="0070C0"/>
                </a:solidFill>
              </a:rPr>
              <a:t> zijn </a:t>
            </a:r>
            <a:r>
              <a:rPr lang="fr-BE" sz="1600" i="1" dirty="0" err="1">
                <a:solidFill>
                  <a:srgbClr val="0070C0"/>
                </a:solidFill>
              </a:rPr>
              <a:t>zichtbaar</a:t>
            </a:r>
            <a:r>
              <a:rPr lang="fr-BE" sz="1600" i="1" dirty="0">
                <a:solidFill>
                  <a:srgbClr val="0070C0"/>
                </a:solidFill>
              </a:rPr>
              <a:t> </a:t>
            </a:r>
            <a:r>
              <a:rPr lang="fr-BE" sz="1600" i="1" dirty="0" err="1">
                <a:solidFill>
                  <a:srgbClr val="0070C0"/>
                </a:solidFill>
              </a:rPr>
              <a:t>vanaf</a:t>
            </a:r>
            <a:r>
              <a:rPr lang="fr-BE" sz="1600" i="1" dirty="0">
                <a:solidFill>
                  <a:srgbClr val="0070C0"/>
                </a:solidFill>
              </a:rPr>
              <a:t> het moment </a:t>
            </a:r>
            <a:r>
              <a:rPr lang="fr-BE" sz="1600" i="1" dirty="0" err="1">
                <a:solidFill>
                  <a:srgbClr val="0070C0"/>
                </a:solidFill>
              </a:rPr>
              <a:t>ze</a:t>
            </a:r>
            <a:r>
              <a:rPr lang="fr-BE" sz="1600" i="1" dirty="0">
                <a:solidFill>
                  <a:srgbClr val="0070C0"/>
                </a:solidFill>
              </a:rPr>
              <a:t> </a:t>
            </a:r>
            <a:r>
              <a:rPr lang="fr-BE" sz="1600" i="1" dirty="0" err="1">
                <a:solidFill>
                  <a:srgbClr val="0070C0"/>
                </a:solidFill>
              </a:rPr>
              <a:t>gecreeërd</a:t>
            </a:r>
            <a:r>
              <a:rPr lang="fr-BE" sz="1600" i="1" dirty="0">
                <a:solidFill>
                  <a:srgbClr val="0070C0"/>
                </a:solidFill>
              </a:rPr>
              <a:t> zijn</a:t>
            </a:r>
            <a:endParaRPr kumimoji="0" lang="en-BE" sz="1600" b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367F0B3-28A3-43B6-9A20-C6B46F58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810" y="2070039"/>
            <a:ext cx="1676811" cy="368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19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1FAB4-3F1D-4844-93BC-7F167FFE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"/>
          <a:stretch/>
        </p:blipFill>
        <p:spPr>
          <a:xfrm>
            <a:off x="335782" y="1236549"/>
            <a:ext cx="7015994" cy="2029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34CE-7864-494F-9701-872CB9380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4"/>
          <a:stretch/>
        </p:blipFill>
        <p:spPr>
          <a:xfrm>
            <a:off x="335782" y="3956677"/>
            <a:ext cx="6887559" cy="2224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5F561-D7AB-483A-B994-A9EA6582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Scope (= </a:t>
            </a:r>
            <a:r>
              <a:rPr lang="fr-BE" dirty="0" err="1"/>
              <a:t>bereik</a:t>
            </a:r>
            <a:r>
              <a:rPr lang="fr-BE" dirty="0"/>
              <a:t>) en </a:t>
            </a:r>
            <a:r>
              <a:rPr lang="fr-BE" dirty="0" err="1"/>
              <a:t>levensduur</a:t>
            </a:r>
            <a:endParaRPr lang="en-B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15370D-2BF9-44D9-901F-DEB6501C3A81}"/>
              </a:ext>
            </a:extLst>
          </p:cNvPr>
          <p:cNvCxnSpPr>
            <a:cxnSpLocks/>
          </p:cNvCxnSpPr>
          <p:nvPr/>
        </p:nvCxnSpPr>
        <p:spPr>
          <a:xfrm flipH="1" flipV="1">
            <a:off x="4547240" y="2326637"/>
            <a:ext cx="733529" cy="38183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0009BBFC-B8FC-4166-988A-21197864A70F}"/>
              </a:ext>
            </a:extLst>
          </p:cNvPr>
          <p:cNvSpPr/>
          <p:nvPr/>
        </p:nvSpPr>
        <p:spPr>
          <a:xfrm>
            <a:off x="5280768" y="2517556"/>
            <a:ext cx="1879042" cy="374568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globale </a:t>
            </a:r>
            <a:r>
              <a:rPr kumimoji="0" lang="fr-BE" sz="16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variabele</a:t>
            </a:r>
            <a:r>
              <a:rPr kumimoji="0" lang="fr-BE" sz="1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BE" sz="16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48D44F-F439-4A88-A47B-14BF8864D1B3}"/>
              </a:ext>
            </a:extLst>
          </p:cNvPr>
          <p:cNvCxnSpPr/>
          <p:nvPr/>
        </p:nvCxnSpPr>
        <p:spPr>
          <a:xfrm flipH="1" flipV="1">
            <a:off x="4547240" y="5243248"/>
            <a:ext cx="733529" cy="38183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D466DD26-2626-42C2-857C-BED9C2F077E2}"/>
              </a:ext>
            </a:extLst>
          </p:cNvPr>
          <p:cNvSpPr/>
          <p:nvPr/>
        </p:nvSpPr>
        <p:spPr>
          <a:xfrm>
            <a:off x="5280769" y="5434167"/>
            <a:ext cx="1879042" cy="374568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locale </a:t>
            </a:r>
            <a:r>
              <a:rPr kumimoji="0" lang="fr-BE" sz="16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variabele</a:t>
            </a:r>
            <a:r>
              <a:rPr kumimoji="0" lang="fr-BE" sz="1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BE" sz="16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3F4DC8-00CA-4E26-8272-8A605DFB9EC0}"/>
              </a:ext>
            </a:extLst>
          </p:cNvPr>
          <p:cNvCxnSpPr>
            <a:cxnSpLocks/>
          </p:cNvCxnSpPr>
          <p:nvPr/>
        </p:nvCxnSpPr>
        <p:spPr>
          <a:xfrm flipH="1" flipV="1">
            <a:off x="2356622" y="5596883"/>
            <a:ext cx="547638" cy="6193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2DEDDC90-F838-4FA0-BB92-74D565F24615}"/>
              </a:ext>
            </a:extLst>
          </p:cNvPr>
          <p:cNvSpPr/>
          <p:nvPr/>
        </p:nvSpPr>
        <p:spPr>
          <a:xfrm>
            <a:off x="2904258" y="5467898"/>
            <a:ext cx="1879042" cy="374568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globale </a:t>
            </a:r>
            <a:r>
              <a:rPr kumimoji="0" lang="fr-BE" sz="16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variabele</a:t>
            </a:r>
            <a:r>
              <a:rPr kumimoji="0" lang="fr-BE" sz="1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BE" sz="16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F94422-7A2D-41BB-9FDC-FD42677B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515" y="3205162"/>
            <a:ext cx="5353050" cy="44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06A1F4A-EFE3-4EB5-9C84-E5C97DE1D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51" y="6136796"/>
            <a:ext cx="5553075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637002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KU Leuven">
      <a:dk1>
        <a:srgbClr val="2F4D5D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U Leuven">
  <a:themeElements>
    <a:clrScheme name="KU Leuv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1075</Words>
  <Application>Microsoft Office PowerPoint</Application>
  <PresentationFormat>On-screen Show (4:3)</PresentationFormat>
  <Paragraphs>281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Aparajita</vt:lpstr>
      <vt:lpstr>Arial</vt:lpstr>
      <vt:lpstr>Arial Nova</vt:lpstr>
      <vt:lpstr>Calibri</vt:lpstr>
      <vt:lpstr>Courier New</vt:lpstr>
      <vt:lpstr>Garamond</vt:lpstr>
      <vt:lpstr>KU Leuven</vt:lpstr>
      <vt:lpstr>Computationeel denken hoorcollege 7</vt:lpstr>
      <vt:lpstr>Functies</vt:lpstr>
      <vt:lpstr>Functies</vt:lpstr>
      <vt:lpstr>Oproepen van een functie – wat?</vt:lpstr>
      <vt:lpstr>Oproepen van een functie – wat?</vt:lpstr>
      <vt:lpstr>Geneste functies</vt:lpstr>
      <vt:lpstr>Geneste functies</vt:lpstr>
      <vt:lpstr>Scope (= bereik) en levensduur EXAMEN </vt:lpstr>
      <vt:lpstr>Scope (= bereik) en levensduur</vt:lpstr>
      <vt:lpstr>Scope (= bereik) en levensduur</vt:lpstr>
      <vt:lpstr>PowerPoint Presentation</vt:lpstr>
      <vt:lpstr>Scope (= bereik) en levensduur</vt:lpstr>
      <vt:lpstr>PowerPoint Presentation</vt:lpstr>
      <vt:lpstr>PowerPoint Presentation</vt:lpstr>
      <vt:lpstr>Een willekeurige kaart printen</vt:lpstr>
      <vt:lpstr>Een nieuw kaartspel aanmaken</vt:lpstr>
      <vt:lpstr>Het kaartspel schudden </vt:lpstr>
      <vt:lpstr>PowerPoint Presentation</vt:lpstr>
      <vt:lpstr>PowerPoint Presentation</vt:lpstr>
      <vt:lpstr>PowerPoint Presentation</vt:lpstr>
      <vt:lpstr>PowerPoint Presentation</vt:lpstr>
      <vt:lpstr>The Australian Magician’s Dream</vt:lpstr>
      <vt:lpstr>The Australian Magician’s Dream How it works? (part 2)</vt:lpstr>
      <vt:lpstr>PowerPoint Presentation</vt:lpstr>
      <vt:lpstr>Waarom leidt de herhaling naar kaart 16?</vt:lpstr>
      <vt:lpstr>The Australian Magician’s Dream</vt:lpstr>
      <vt:lpstr>The Australian Magician’s Dream</vt:lpstr>
      <vt:lpstr>PowerPoint Presentation</vt:lpstr>
      <vt:lpstr>PowerPoint Presentation</vt:lpstr>
      <vt:lpstr>Validatie van alle opties</vt:lpstr>
      <vt:lpstr>Kwalitatieve code -- debugging</vt:lpstr>
      <vt:lpstr>Kwalitatieve code -- debugging</vt:lpstr>
      <vt:lpstr>assert statements</vt:lpstr>
      <vt:lpstr>assert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Computationeel denken hoorcollege 5</dc:title>
  <dc:creator>Vincent Naessens</dc:creator>
  <cp:lastModifiedBy>Femke Van Eetvelde</cp:lastModifiedBy>
  <cp:revision>66</cp:revision>
  <dcterms:created xsi:type="dcterms:W3CDTF">2020-06-03T18:15:44Z</dcterms:created>
  <dcterms:modified xsi:type="dcterms:W3CDTF">2023-11-07T13:53:16Z</dcterms:modified>
</cp:coreProperties>
</file>